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4"/>
  </p:sldMasterIdLst>
  <p:notesMasterIdLst>
    <p:notesMasterId r:id="rId35"/>
  </p:notesMasterIdLst>
  <p:sldIdLst>
    <p:sldId id="283" r:id="rId5"/>
    <p:sldId id="299" r:id="rId6"/>
    <p:sldId id="305" r:id="rId7"/>
    <p:sldId id="318" r:id="rId8"/>
    <p:sldId id="306" r:id="rId9"/>
    <p:sldId id="309" r:id="rId10"/>
    <p:sldId id="308" r:id="rId11"/>
    <p:sldId id="310" r:id="rId12"/>
    <p:sldId id="316" r:id="rId13"/>
    <p:sldId id="312" r:id="rId14"/>
    <p:sldId id="313" r:id="rId15"/>
    <p:sldId id="314" r:id="rId16"/>
    <p:sldId id="315" r:id="rId17"/>
    <p:sldId id="317" r:id="rId18"/>
    <p:sldId id="307" r:id="rId19"/>
    <p:sldId id="319" r:id="rId20"/>
    <p:sldId id="320" r:id="rId21"/>
    <p:sldId id="291" r:id="rId22"/>
    <p:sldId id="296" r:id="rId23"/>
    <p:sldId id="295" r:id="rId24"/>
    <p:sldId id="297" r:id="rId25"/>
    <p:sldId id="292" r:id="rId26"/>
    <p:sldId id="293" r:id="rId27"/>
    <p:sldId id="294" r:id="rId28"/>
    <p:sldId id="298" r:id="rId29"/>
    <p:sldId id="300" r:id="rId30"/>
    <p:sldId id="303" r:id="rId31"/>
    <p:sldId id="302" r:id="rId32"/>
    <p:sldId id="304" r:id="rId33"/>
    <p:sldId id="301"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sto MT" panose="02040603050505030304" pitchFamily="18"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Ubisoft Sans" panose="02000504030000020004" pitchFamily="50" charset="0"/>
      <p:regular r:id="rId48"/>
      <p:bold r:id="rId49"/>
    </p:embeddedFont>
    <p:embeddedFont>
      <p:font typeface="Ubisoft Sans Bold" panose="020B0604020202020204" charset="0"/>
      <p:bold r:id="rId50"/>
    </p:embeddedFont>
    <p:embeddedFont>
      <p:font typeface="Wingdings 2" panose="05020102010507070707" pitchFamily="18" charset="2"/>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6C9639-2AD0-43CB-9750-B5D529CB4E38}">
          <p14:sldIdLst>
            <p14:sldId id="283"/>
          </p14:sldIdLst>
        </p14:section>
        <p14:section name="Sitne gluposti" id="{F3C7BFC4-D450-4634-BFA4-576B971318EB}">
          <p14:sldIdLst>
            <p14:sldId id="299"/>
          </p14:sldIdLst>
        </p14:section>
        <p14:section name="Physics System" id="{BD8C4650-5EF5-4106-A4DD-FB839F802CAD}">
          <p14:sldIdLst>
            <p14:sldId id="305"/>
            <p14:sldId id="318"/>
            <p14:sldId id="306"/>
            <p14:sldId id="309"/>
            <p14:sldId id="308"/>
            <p14:sldId id="310"/>
            <p14:sldId id="316"/>
            <p14:sldId id="312"/>
            <p14:sldId id="313"/>
            <p14:sldId id="314"/>
            <p14:sldId id="315"/>
            <p14:sldId id="317"/>
            <p14:sldId id="307"/>
            <p14:sldId id="319"/>
            <p14:sldId id="320"/>
          </p14:sldIdLst>
        </p14:section>
        <p14:section name="Update Loop" id="{98E42A98-A4A6-44B7-A30B-A0E3AB2768A2}">
          <p14:sldIdLst>
            <p14:sldId id="291"/>
            <p14:sldId id="296"/>
            <p14:sldId id="295"/>
            <p14:sldId id="297"/>
            <p14:sldId id="292"/>
            <p14:sldId id="293"/>
            <p14:sldId id="294"/>
          </p14:sldIdLst>
        </p14:section>
        <p14:section name="Second project" id="{36BA22CD-DA2E-429B-A1CF-982771D16712}">
          <p14:sldIdLst>
            <p14:sldId id="298"/>
            <p14:sldId id="300"/>
            <p14:sldId id="303"/>
            <p14:sldId id="302"/>
            <p14:sldId id="304"/>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93E"/>
    <a:srgbClr val="36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1246" autoAdjust="0"/>
  </p:normalViewPr>
  <p:slideViewPr>
    <p:cSldViewPr snapToGrid="0">
      <p:cViewPr varScale="1">
        <p:scale>
          <a:sx n="104" d="100"/>
          <a:sy n="104" d="100"/>
        </p:scale>
        <p:origin x="120" y="432"/>
      </p:cViewPr>
      <p:guideLst/>
    </p:cSldViewPr>
  </p:slideViewPr>
  <p:outlineViewPr>
    <p:cViewPr>
      <p:scale>
        <a:sx n="33" d="100"/>
        <a:sy n="33" d="100"/>
      </p:scale>
      <p:origin x="0" y="-146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27999-235E-4A09-B950-F5339FDE39DE}"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330C2CAB-988A-4088-9305-750AAF4D75A2}">
      <dgm:prSet/>
      <dgm:spPr/>
      <dgm:t>
        <a:bodyPr/>
        <a:lstStyle/>
        <a:p>
          <a:r>
            <a:rPr lang="sr-Latn-RS" dirty="0">
              <a:latin typeface="Calibri" panose="020F0502020204030204" pitchFamily="34" charset="0"/>
              <a:cs typeface="Calibri" panose="020F0502020204030204" pitchFamily="34" charset="0"/>
            </a:rPr>
            <a:t>Open </a:t>
          </a:r>
          <a:r>
            <a:rPr lang="sr-Latn-RS" dirty="0" err="1">
              <a:latin typeface="Calibri" panose="020F0502020204030204" pitchFamily="34" charset="0"/>
              <a:cs typeface="Calibri" panose="020F0502020204030204" pitchFamily="34" charset="0"/>
            </a:rPr>
            <a:t>Source</a:t>
          </a:r>
          <a:endParaRPr lang="en-US" dirty="0">
            <a:latin typeface="Calibri" panose="020F0502020204030204" pitchFamily="34" charset="0"/>
            <a:cs typeface="Calibri" panose="020F0502020204030204" pitchFamily="34" charset="0"/>
          </a:endParaRPr>
        </a:p>
      </dgm:t>
    </dgm:pt>
    <dgm:pt modelId="{4792E8FB-F145-4007-9BCE-CFDF5C37E697}" type="parTrans" cxnId="{4BCE1AFC-96D5-4555-9ECB-4C33F96BD21E}">
      <dgm:prSet/>
      <dgm:spPr/>
      <dgm:t>
        <a:bodyPr/>
        <a:lstStyle/>
        <a:p>
          <a:endParaRPr lang="en-US"/>
        </a:p>
      </dgm:t>
    </dgm:pt>
    <dgm:pt modelId="{DE306AB1-4DF6-4A81-86DC-FD2558ABB190}" type="sibTrans" cxnId="{4BCE1AFC-96D5-4555-9ECB-4C33F96BD21E}">
      <dgm:prSet/>
      <dgm:spPr/>
      <dgm:t>
        <a:bodyPr/>
        <a:lstStyle/>
        <a:p>
          <a:endParaRPr lang="en-US"/>
        </a:p>
      </dgm:t>
    </dgm:pt>
    <dgm:pt modelId="{3776B0E9-6547-4867-8948-E0ED1E8812BD}">
      <dgm:prSet/>
      <dgm:spPr/>
      <dgm:t>
        <a:bodyPr/>
        <a:lstStyle/>
        <a:p>
          <a:r>
            <a:rPr lang="sr-Latn-RS" dirty="0">
              <a:latin typeface="Calibri" panose="020F0502020204030204" pitchFamily="34" charset="0"/>
              <a:cs typeface="Calibri" panose="020F0502020204030204" pitchFamily="34" charset="0"/>
            </a:rPr>
            <a:t>box2d, box2d-lite, </a:t>
          </a:r>
          <a:r>
            <a:rPr lang="sr-Latn-RS" dirty="0" err="1">
              <a:latin typeface="Calibri" panose="020F0502020204030204" pitchFamily="34" charset="0"/>
              <a:cs typeface="Calibri" panose="020F0502020204030204" pitchFamily="34" charset="0"/>
            </a:rPr>
            <a:t>Bullet</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Chipmunk</a:t>
          </a:r>
          <a:r>
            <a:rPr lang="sr-Latn-RS" dirty="0">
              <a:latin typeface="Calibri" panose="020F0502020204030204" pitchFamily="34" charset="0"/>
              <a:cs typeface="Calibri" panose="020F0502020204030204" pitchFamily="34" charset="0"/>
            </a:rPr>
            <a:t>, Open Dynamics </a:t>
          </a:r>
          <a:r>
            <a:rPr lang="sr-Latn-RS" dirty="0" err="1">
              <a:latin typeface="Calibri" panose="020F0502020204030204" pitchFamily="34" charset="0"/>
              <a:cs typeface="Calibri" panose="020F0502020204030204" pitchFamily="34" charset="0"/>
            </a:rPr>
            <a:t>Engine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PhysX</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Unreal</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Chaos</a:t>
          </a:r>
          <a:endParaRPr lang="en-US" dirty="0">
            <a:latin typeface="Calibri" panose="020F0502020204030204" pitchFamily="34" charset="0"/>
            <a:cs typeface="Calibri" panose="020F0502020204030204" pitchFamily="34" charset="0"/>
          </a:endParaRPr>
        </a:p>
      </dgm:t>
    </dgm:pt>
    <dgm:pt modelId="{2336974B-4E0D-4FBD-853A-766D8D9BF130}" type="parTrans" cxnId="{A1DC0C0F-0174-49EF-894A-5C0DA75670D5}">
      <dgm:prSet/>
      <dgm:spPr/>
      <dgm:t>
        <a:bodyPr/>
        <a:lstStyle/>
        <a:p>
          <a:endParaRPr lang="en-US"/>
        </a:p>
      </dgm:t>
    </dgm:pt>
    <dgm:pt modelId="{3E69751B-FE84-4C57-9092-76D7112EECAD}" type="sibTrans" cxnId="{A1DC0C0F-0174-49EF-894A-5C0DA75670D5}">
      <dgm:prSet/>
      <dgm:spPr/>
      <dgm:t>
        <a:bodyPr/>
        <a:lstStyle/>
        <a:p>
          <a:endParaRPr lang="en-US"/>
        </a:p>
      </dgm:t>
    </dgm:pt>
    <dgm:pt modelId="{18CB5D6D-C00F-43CA-A6E6-F401A1C76432}">
      <dgm:prSet/>
      <dgm:spPr/>
      <dgm:t>
        <a:bodyPr/>
        <a:lstStyle/>
        <a:p>
          <a:r>
            <a:rPr lang="sr-Latn-RS" dirty="0" err="1">
              <a:latin typeface="Calibri" panose="020F0502020204030204" pitchFamily="34" charset="0"/>
              <a:cs typeface="Calibri" panose="020F0502020204030204" pitchFamily="34" charset="0"/>
            </a:rPr>
            <a:t>Proprietary</a:t>
          </a:r>
          <a:endParaRPr lang="en-US" dirty="0">
            <a:latin typeface="Calibri" panose="020F0502020204030204" pitchFamily="34" charset="0"/>
            <a:cs typeface="Calibri" panose="020F0502020204030204" pitchFamily="34" charset="0"/>
          </a:endParaRPr>
        </a:p>
      </dgm:t>
    </dgm:pt>
    <dgm:pt modelId="{7CDEBBD0-8D6F-4258-8400-895531B37396}" type="parTrans" cxnId="{98021966-D0AD-45C0-83AA-654DC9AF1977}">
      <dgm:prSet/>
      <dgm:spPr/>
      <dgm:t>
        <a:bodyPr/>
        <a:lstStyle/>
        <a:p>
          <a:endParaRPr lang="en-US"/>
        </a:p>
      </dgm:t>
    </dgm:pt>
    <dgm:pt modelId="{72BBA9B3-C0AD-4C1A-945C-CEA1AB0DFA85}" type="sibTrans" cxnId="{98021966-D0AD-45C0-83AA-654DC9AF1977}">
      <dgm:prSet/>
      <dgm:spPr/>
      <dgm:t>
        <a:bodyPr/>
        <a:lstStyle/>
        <a:p>
          <a:endParaRPr lang="en-US"/>
        </a:p>
      </dgm:t>
    </dgm:pt>
    <dgm:pt modelId="{86D5F2AD-1A77-4ACF-B25A-E969254E957C}">
      <dgm:prSet/>
      <dgm:spPr/>
      <dgm:t>
        <a:bodyPr/>
        <a:lstStyle/>
        <a:p>
          <a:r>
            <a:rPr lang="sr-Latn-RS" dirty="0" err="1">
              <a:latin typeface="Calibri" panose="020F0502020204030204" pitchFamily="34" charset="0"/>
              <a:cs typeface="Calibri" panose="020F0502020204030204" pitchFamily="34" charset="0"/>
            </a:rPr>
            <a:t>Havok</a:t>
          </a:r>
          <a:r>
            <a:rPr lang="sr-Latn-RS" dirty="0">
              <a:latin typeface="Calibri" panose="020F0502020204030204" pitchFamily="34" charset="0"/>
              <a:cs typeface="Calibri" panose="020F0502020204030204" pitchFamily="34" charset="0"/>
            </a:rPr>
            <a:t> , Digital </a:t>
          </a:r>
          <a:r>
            <a:rPr lang="sr-Latn-RS" dirty="0" err="1">
              <a:latin typeface="Calibri" panose="020F0502020204030204" pitchFamily="34" charset="0"/>
              <a:cs typeface="Calibri" panose="020F0502020204030204" pitchFamily="34" charset="0"/>
            </a:rPr>
            <a:t>Molecular</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Matter</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Unity</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RigidBody</a:t>
          </a:r>
          <a:endParaRPr lang="en-US" dirty="0">
            <a:latin typeface="Calibri" panose="020F0502020204030204" pitchFamily="34" charset="0"/>
            <a:cs typeface="Calibri" panose="020F0502020204030204" pitchFamily="34" charset="0"/>
          </a:endParaRPr>
        </a:p>
      </dgm:t>
    </dgm:pt>
    <dgm:pt modelId="{99F5E0E9-3D62-4536-8226-6ABA561A8A5B}" type="parTrans" cxnId="{1289BA32-3B78-4B29-AB80-137E07066BB4}">
      <dgm:prSet/>
      <dgm:spPr/>
      <dgm:t>
        <a:bodyPr/>
        <a:lstStyle/>
        <a:p>
          <a:endParaRPr lang="en-US"/>
        </a:p>
      </dgm:t>
    </dgm:pt>
    <dgm:pt modelId="{36E47435-382A-41EE-9C40-7DF8706E1339}" type="sibTrans" cxnId="{1289BA32-3B78-4B29-AB80-137E07066BB4}">
      <dgm:prSet/>
      <dgm:spPr/>
      <dgm:t>
        <a:bodyPr/>
        <a:lstStyle/>
        <a:p>
          <a:endParaRPr lang="en-US"/>
        </a:p>
      </dgm:t>
    </dgm:pt>
    <dgm:pt modelId="{C03EF91C-6044-43EC-A32F-275133CA5A7D}" type="pres">
      <dgm:prSet presAssocID="{7A227999-235E-4A09-B950-F5339FDE39DE}" presName="linear" presStyleCnt="0">
        <dgm:presLayoutVars>
          <dgm:dir/>
          <dgm:animLvl val="lvl"/>
          <dgm:resizeHandles val="exact"/>
        </dgm:presLayoutVars>
      </dgm:prSet>
      <dgm:spPr/>
    </dgm:pt>
    <dgm:pt modelId="{29F6FDCC-BD86-408B-97EE-4886C1320D37}" type="pres">
      <dgm:prSet presAssocID="{330C2CAB-988A-4088-9305-750AAF4D75A2}" presName="parentLin" presStyleCnt="0"/>
      <dgm:spPr/>
    </dgm:pt>
    <dgm:pt modelId="{9FDDC4F4-45A6-4DA6-9AC4-57EF1AC59FF2}" type="pres">
      <dgm:prSet presAssocID="{330C2CAB-988A-4088-9305-750AAF4D75A2}" presName="parentLeftMargin" presStyleLbl="node1" presStyleIdx="0" presStyleCnt="2"/>
      <dgm:spPr/>
    </dgm:pt>
    <dgm:pt modelId="{861996BE-D875-47FD-AAFD-0A1564F888B7}" type="pres">
      <dgm:prSet presAssocID="{330C2CAB-988A-4088-9305-750AAF4D75A2}" presName="parentText" presStyleLbl="node1" presStyleIdx="0" presStyleCnt="2">
        <dgm:presLayoutVars>
          <dgm:chMax val="0"/>
          <dgm:bulletEnabled val="1"/>
        </dgm:presLayoutVars>
      </dgm:prSet>
      <dgm:spPr/>
    </dgm:pt>
    <dgm:pt modelId="{BFFD42EB-AC6F-4629-AA7D-DB2382BE3DCD}" type="pres">
      <dgm:prSet presAssocID="{330C2CAB-988A-4088-9305-750AAF4D75A2}" presName="negativeSpace" presStyleCnt="0"/>
      <dgm:spPr/>
    </dgm:pt>
    <dgm:pt modelId="{1F9EC997-09E4-4854-9735-804B2FC2227A}" type="pres">
      <dgm:prSet presAssocID="{330C2CAB-988A-4088-9305-750AAF4D75A2}" presName="childText" presStyleLbl="conFgAcc1" presStyleIdx="0" presStyleCnt="2">
        <dgm:presLayoutVars>
          <dgm:bulletEnabled val="1"/>
        </dgm:presLayoutVars>
      </dgm:prSet>
      <dgm:spPr/>
    </dgm:pt>
    <dgm:pt modelId="{C68DFE71-61F2-4A64-92B7-3CE9A88D819B}" type="pres">
      <dgm:prSet presAssocID="{DE306AB1-4DF6-4A81-86DC-FD2558ABB190}" presName="spaceBetweenRectangles" presStyleCnt="0"/>
      <dgm:spPr/>
    </dgm:pt>
    <dgm:pt modelId="{8A604305-6282-4A85-9842-0AE2209C3747}" type="pres">
      <dgm:prSet presAssocID="{18CB5D6D-C00F-43CA-A6E6-F401A1C76432}" presName="parentLin" presStyleCnt="0"/>
      <dgm:spPr/>
    </dgm:pt>
    <dgm:pt modelId="{98B6C6AE-9D02-4929-B11B-F6DB2B643202}" type="pres">
      <dgm:prSet presAssocID="{18CB5D6D-C00F-43CA-A6E6-F401A1C76432}" presName="parentLeftMargin" presStyleLbl="node1" presStyleIdx="0" presStyleCnt="2"/>
      <dgm:spPr/>
    </dgm:pt>
    <dgm:pt modelId="{75F97A1E-06ED-4901-814A-D964E830D4D5}" type="pres">
      <dgm:prSet presAssocID="{18CB5D6D-C00F-43CA-A6E6-F401A1C76432}" presName="parentText" presStyleLbl="node1" presStyleIdx="1" presStyleCnt="2">
        <dgm:presLayoutVars>
          <dgm:chMax val="0"/>
          <dgm:bulletEnabled val="1"/>
        </dgm:presLayoutVars>
      </dgm:prSet>
      <dgm:spPr/>
    </dgm:pt>
    <dgm:pt modelId="{91EA1FA7-7E75-449D-BCAA-96E3C5B43432}" type="pres">
      <dgm:prSet presAssocID="{18CB5D6D-C00F-43CA-A6E6-F401A1C76432}" presName="negativeSpace" presStyleCnt="0"/>
      <dgm:spPr/>
    </dgm:pt>
    <dgm:pt modelId="{DF7196F5-46B9-4FEF-948E-DBFADD3873B5}" type="pres">
      <dgm:prSet presAssocID="{18CB5D6D-C00F-43CA-A6E6-F401A1C76432}" presName="childText" presStyleLbl="conFgAcc1" presStyleIdx="1" presStyleCnt="2">
        <dgm:presLayoutVars>
          <dgm:bulletEnabled val="1"/>
        </dgm:presLayoutVars>
      </dgm:prSet>
      <dgm:spPr/>
    </dgm:pt>
  </dgm:ptLst>
  <dgm:cxnLst>
    <dgm:cxn modelId="{14A84800-3ADD-4DB3-9CFA-B323D3E01F60}" type="presOf" srcId="{7A227999-235E-4A09-B950-F5339FDE39DE}" destId="{C03EF91C-6044-43EC-A32F-275133CA5A7D}" srcOrd="0" destOrd="0" presId="urn:microsoft.com/office/officeart/2005/8/layout/list1"/>
    <dgm:cxn modelId="{A1DC0C0F-0174-49EF-894A-5C0DA75670D5}" srcId="{330C2CAB-988A-4088-9305-750AAF4D75A2}" destId="{3776B0E9-6547-4867-8948-E0ED1E8812BD}" srcOrd="0" destOrd="0" parTransId="{2336974B-4E0D-4FBD-853A-766D8D9BF130}" sibTransId="{3E69751B-FE84-4C57-9092-76D7112EECAD}"/>
    <dgm:cxn modelId="{D1D0941E-F2FD-43DB-9E6A-C40028CEFE04}" type="presOf" srcId="{18CB5D6D-C00F-43CA-A6E6-F401A1C76432}" destId="{75F97A1E-06ED-4901-814A-D964E830D4D5}" srcOrd="1" destOrd="0" presId="urn:microsoft.com/office/officeart/2005/8/layout/list1"/>
    <dgm:cxn modelId="{CA52EF26-C639-43A0-AB3A-E70D196AC736}" type="presOf" srcId="{86D5F2AD-1A77-4ACF-B25A-E969254E957C}" destId="{DF7196F5-46B9-4FEF-948E-DBFADD3873B5}" srcOrd="0" destOrd="0" presId="urn:microsoft.com/office/officeart/2005/8/layout/list1"/>
    <dgm:cxn modelId="{1289BA32-3B78-4B29-AB80-137E07066BB4}" srcId="{18CB5D6D-C00F-43CA-A6E6-F401A1C76432}" destId="{86D5F2AD-1A77-4ACF-B25A-E969254E957C}" srcOrd="0" destOrd="0" parTransId="{99F5E0E9-3D62-4536-8226-6ABA561A8A5B}" sibTransId="{36E47435-382A-41EE-9C40-7DF8706E1339}"/>
    <dgm:cxn modelId="{98021966-D0AD-45C0-83AA-654DC9AF1977}" srcId="{7A227999-235E-4A09-B950-F5339FDE39DE}" destId="{18CB5D6D-C00F-43CA-A6E6-F401A1C76432}" srcOrd="1" destOrd="0" parTransId="{7CDEBBD0-8D6F-4258-8400-895531B37396}" sibTransId="{72BBA9B3-C0AD-4C1A-945C-CEA1AB0DFA85}"/>
    <dgm:cxn modelId="{9E92CD4D-5431-4426-84F3-096BAD8D2637}" type="presOf" srcId="{3776B0E9-6547-4867-8948-E0ED1E8812BD}" destId="{1F9EC997-09E4-4854-9735-804B2FC2227A}" srcOrd="0" destOrd="0" presId="urn:microsoft.com/office/officeart/2005/8/layout/list1"/>
    <dgm:cxn modelId="{2F6E8294-0F5C-4E27-9DED-33CC660CD082}" type="presOf" srcId="{18CB5D6D-C00F-43CA-A6E6-F401A1C76432}" destId="{98B6C6AE-9D02-4929-B11B-F6DB2B643202}" srcOrd="0" destOrd="0" presId="urn:microsoft.com/office/officeart/2005/8/layout/list1"/>
    <dgm:cxn modelId="{D20778A7-3006-4FFE-A61B-6DB283F380B0}" type="presOf" srcId="{330C2CAB-988A-4088-9305-750AAF4D75A2}" destId="{861996BE-D875-47FD-AAFD-0A1564F888B7}" srcOrd="1" destOrd="0" presId="urn:microsoft.com/office/officeart/2005/8/layout/list1"/>
    <dgm:cxn modelId="{9C9196C5-B33D-4807-9476-01B5A2B9E1FB}" type="presOf" srcId="{330C2CAB-988A-4088-9305-750AAF4D75A2}" destId="{9FDDC4F4-45A6-4DA6-9AC4-57EF1AC59FF2}" srcOrd="0" destOrd="0" presId="urn:microsoft.com/office/officeart/2005/8/layout/list1"/>
    <dgm:cxn modelId="{4BCE1AFC-96D5-4555-9ECB-4C33F96BD21E}" srcId="{7A227999-235E-4A09-B950-F5339FDE39DE}" destId="{330C2CAB-988A-4088-9305-750AAF4D75A2}" srcOrd="0" destOrd="0" parTransId="{4792E8FB-F145-4007-9BCE-CFDF5C37E697}" sibTransId="{DE306AB1-4DF6-4A81-86DC-FD2558ABB190}"/>
    <dgm:cxn modelId="{586218FC-F963-4589-B364-838E660812F4}" type="presParOf" srcId="{C03EF91C-6044-43EC-A32F-275133CA5A7D}" destId="{29F6FDCC-BD86-408B-97EE-4886C1320D37}" srcOrd="0" destOrd="0" presId="urn:microsoft.com/office/officeart/2005/8/layout/list1"/>
    <dgm:cxn modelId="{9A059CFE-F9BF-4E98-8FCD-C0656BE16F2F}" type="presParOf" srcId="{29F6FDCC-BD86-408B-97EE-4886C1320D37}" destId="{9FDDC4F4-45A6-4DA6-9AC4-57EF1AC59FF2}" srcOrd="0" destOrd="0" presId="urn:microsoft.com/office/officeart/2005/8/layout/list1"/>
    <dgm:cxn modelId="{6A233315-7C7C-4E48-8E38-B17C89487C39}" type="presParOf" srcId="{29F6FDCC-BD86-408B-97EE-4886C1320D37}" destId="{861996BE-D875-47FD-AAFD-0A1564F888B7}" srcOrd="1" destOrd="0" presId="urn:microsoft.com/office/officeart/2005/8/layout/list1"/>
    <dgm:cxn modelId="{640655D4-6749-430A-91FF-BDE5F6CB3C81}" type="presParOf" srcId="{C03EF91C-6044-43EC-A32F-275133CA5A7D}" destId="{BFFD42EB-AC6F-4629-AA7D-DB2382BE3DCD}" srcOrd="1" destOrd="0" presId="urn:microsoft.com/office/officeart/2005/8/layout/list1"/>
    <dgm:cxn modelId="{8B3C0630-12BD-4A53-B13B-071E6F43D2D6}" type="presParOf" srcId="{C03EF91C-6044-43EC-A32F-275133CA5A7D}" destId="{1F9EC997-09E4-4854-9735-804B2FC2227A}" srcOrd="2" destOrd="0" presId="urn:microsoft.com/office/officeart/2005/8/layout/list1"/>
    <dgm:cxn modelId="{4EC89796-C898-47AA-8028-989FAB9B54F4}" type="presParOf" srcId="{C03EF91C-6044-43EC-A32F-275133CA5A7D}" destId="{C68DFE71-61F2-4A64-92B7-3CE9A88D819B}" srcOrd="3" destOrd="0" presId="urn:microsoft.com/office/officeart/2005/8/layout/list1"/>
    <dgm:cxn modelId="{25E7C4A6-CABB-4482-81F5-D7250C68B466}" type="presParOf" srcId="{C03EF91C-6044-43EC-A32F-275133CA5A7D}" destId="{8A604305-6282-4A85-9842-0AE2209C3747}" srcOrd="4" destOrd="0" presId="urn:microsoft.com/office/officeart/2005/8/layout/list1"/>
    <dgm:cxn modelId="{3C7E3104-87A5-44F9-ABF7-C273D4158603}" type="presParOf" srcId="{8A604305-6282-4A85-9842-0AE2209C3747}" destId="{98B6C6AE-9D02-4929-B11B-F6DB2B643202}" srcOrd="0" destOrd="0" presId="urn:microsoft.com/office/officeart/2005/8/layout/list1"/>
    <dgm:cxn modelId="{CEEE28AC-C35F-4FBC-93B3-43782866DC70}" type="presParOf" srcId="{8A604305-6282-4A85-9842-0AE2209C3747}" destId="{75F97A1E-06ED-4901-814A-D964E830D4D5}" srcOrd="1" destOrd="0" presId="urn:microsoft.com/office/officeart/2005/8/layout/list1"/>
    <dgm:cxn modelId="{8B8AA032-4721-4278-989B-94A017D5FE33}" type="presParOf" srcId="{C03EF91C-6044-43EC-A32F-275133CA5A7D}" destId="{91EA1FA7-7E75-449D-BCAA-96E3C5B43432}" srcOrd="5" destOrd="0" presId="urn:microsoft.com/office/officeart/2005/8/layout/list1"/>
    <dgm:cxn modelId="{6E4D8192-495D-4A38-BCFF-98C3E4B7682D}" type="presParOf" srcId="{C03EF91C-6044-43EC-A32F-275133CA5A7D}" destId="{DF7196F5-46B9-4FEF-948E-DBFADD3873B5}"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EC997-09E4-4854-9735-804B2FC2227A}">
      <dsp:nvSpPr>
        <dsp:cNvPr id="0" name=""/>
        <dsp:cNvSpPr/>
      </dsp:nvSpPr>
      <dsp:spPr>
        <a:xfrm>
          <a:off x="0" y="455148"/>
          <a:ext cx="6266011" cy="21262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6312" tIns="624840" rIns="486312" bIns="213360" numCol="1" spcCol="1270" anchor="t" anchorCtr="0">
          <a:noAutofit/>
        </a:bodyPr>
        <a:lstStyle/>
        <a:p>
          <a:pPr marL="285750" lvl="1" indent="-285750" algn="l" defTabSz="1333500">
            <a:lnSpc>
              <a:spcPct val="90000"/>
            </a:lnSpc>
            <a:spcBef>
              <a:spcPct val="0"/>
            </a:spcBef>
            <a:spcAft>
              <a:spcPct val="15000"/>
            </a:spcAft>
            <a:buChar char="•"/>
          </a:pPr>
          <a:r>
            <a:rPr lang="sr-Latn-RS" sz="3000" kern="1200" dirty="0">
              <a:latin typeface="Calibri" panose="020F0502020204030204" pitchFamily="34" charset="0"/>
              <a:cs typeface="Calibri" panose="020F0502020204030204" pitchFamily="34" charset="0"/>
            </a:rPr>
            <a:t>box2d, box2d-lite, </a:t>
          </a:r>
          <a:r>
            <a:rPr lang="sr-Latn-RS" sz="3000" kern="1200" dirty="0" err="1">
              <a:latin typeface="Calibri" panose="020F0502020204030204" pitchFamily="34" charset="0"/>
              <a:cs typeface="Calibri" panose="020F0502020204030204" pitchFamily="34" charset="0"/>
            </a:rPr>
            <a:t>Bullet</a:t>
          </a:r>
          <a:r>
            <a:rPr lang="sr-Latn-RS" sz="3000" kern="1200" dirty="0">
              <a:latin typeface="Calibri" panose="020F0502020204030204" pitchFamily="34" charset="0"/>
              <a:cs typeface="Calibri" panose="020F0502020204030204" pitchFamily="34" charset="0"/>
            </a:rPr>
            <a:t>, </a:t>
          </a:r>
          <a:r>
            <a:rPr lang="sr-Latn-RS" sz="3000" kern="1200" dirty="0" err="1">
              <a:latin typeface="Calibri" panose="020F0502020204030204" pitchFamily="34" charset="0"/>
              <a:cs typeface="Calibri" panose="020F0502020204030204" pitchFamily="34" charset="0"/>
            </a:rPr>
            <a:t>Chipmunk</a:t>
          </a:r>
          <a:r>
            <a:rPr lang="sr-Latn-RS" sz="3000" kern="1200" dirty="0">
              <a:latin typeface="Calibri" panose="020F0502020204030204" pitchFamily="34" charset="0"/>
              <a:cs typeface="Calibri" panose="020F0502020204030204" pitchFamily="34" charset="0"/>
            </a:rPr>
            <a:t>, Open Dynamics </a:t>
          </a:r>
          <a:r>
            <a:rPr lang="sr-Latn-RS" sz="3000" kern="1200" dirty="0" err="1">
              <a:latin typeface="Calibri" panose="020F0502020204030204" pitchFamily="34" charset="0"/>
              <a:cs typeface="Calibri" panose="020F0502020204030204" pitchFamily="34" charset="0"/>
            </a:rPr>
            <a:t>Engine</a:t>
          </a:r>
          <a:r>
            <a:rPr lang="sr-Latn-RS" sz="3000" kern="1200" dirty="0">
              <a:latin typeface="Calibri" panose="020F0502020204030204" pitchFamily="34" charset="0"/>
              <a:cs typeface="Calibri" panose="020F0502020204030204" pitchFamily="34" charset="0"/>
            </a:rPr>
            <a:t>, </a:t>
          </a:r>
          <a:r>
            <a:rPr lang="sr-Latn-RS" sz="3000" kern="1200" dirty="0" err="1">
              <a:latin typeface="Calibri" panose="020F0502020204030204" pitchFamily="34" charset="0"/>
              <a:cs typeface="Calibri" panose="020F0502020204030204" pitchFamily="34" charset="0"/>
            </a:rPr>
            <a:t>PhysX</a:t>
          </a:r>
          <a:r>
            <a:rPr lang="sr-Latn-RS" sz="3000" kern="1200" dirty="0">
              <a:latin typeface="Calibri" panose="020F0502020204030204" pitchFamily="34" charset="0"/>
              <a:cs typeface="Calibri" panose="020F0502020204030204" pitchFamily="34" charset="0"/>
            </a:rPr>
            <a:t>, </a:t>
          </a:r>
          <a:r>
            <a:rPr lang="sr-Latn-RS" sz="3000" kern="1200" dirty="0" err="1">
              <a:latin typeface="Calibri" panose="020F0502020204030204" pitchFamily="34" charset="0"/>
              <a:cs typeface="Calibri" panose="020F0502020204030204" pitchFamily="34" charset="0"/>
            </a:rPr>
            <a:t>Unreal</a:t>
          </a:r>
          <a:r>
            <a:rPr lang="sr-Latn-RS" sz="3000" kern="1200" dirty="0">
              <a:latin typeface="Calibri" panose="020F0502020204030204" pitchFamily="34" charset="0"/>
              <a:cs typeface="Calibri" panose="020F0502020204030204" pitchFamily="34" charset="0"/>
            </a:rPr>
            <a:t> </a:t>
          </a:r>
          <a:r>
            <a:rPr lang="sr-Latn-RS" sz="3000" kern="1200" dirty="0" err="1">
              <a:latin typeface="Calibri" panose="020F0502020204030204" pitchFamily="34" charset="0"/>
              <a:cs typeface="Calibri" panose="020F0502020204030204" pitchFamily="34" charset="0"/>
            </a:rPr>
            <a:t>Chaos</a:t>
          </a:r>
          <a:endParaRPr lang="en-US" sz="3000" kern="1200" dirty="0">
            <a:latin typeface="Calibri" panose="020F0502020204030204" pitchFamily="34" charset="0"/>
            <a:cs typeface="Calibri" panose="020F0502020204030204" pitchFamily="34" charset="0"/>
          </a:endParaRPr>
        </a:p>
      </dsp:txBody>
      <dsp:txXfrm>
        <a:off x="0" y="455148"/>
        <a:ext cx="6266011" cy="2126250"/>
      </dsp:txXfrm>
    </dsp:sp>
    <dsp:sp modelId="{861996BE-D875-47FD-AAFD-0A1564F888B7}">
      <dsp:nvSpPr>
        <dsp:cNvPr id="0" name=""/>
        <dsp:cNvSpPr/>
      </dsp:nvSpPr>
      <dsp:spPr>
        <a:xfrm>
          <a:off x="313300" y="12348"/>
          <a:ext cx="4386207" cy="8856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1333500">
            <a:lnSpc>
              <a:spcPct val="90000"/>
            </a:lnSpc>
            <a:spcBef>
              <a:spcPct val="0"/>
            </a:spcBef>
            <a:spcAft>
              <a:spcPct val="35000"/>
            </a:spcAft>
            <a:buNone/>
          </a:pPr>
          <a:r>
            <a:rPr lang="sr-Latn-RS" sz="3000" kern="1200" dirty="0">
              <a:latin typeface="Calibri" panose="020F0502020204030204" pitchFamily="34" charset="0"/>
              <a:cs typeface="Calibri" panose="020F0502020204030204" pitchFamily="34" charset="0"/>
            </a:rPr>
            <a:t>Open </a:t>
          </a:r>
          <a:r>
            <a:rPr lang="sr-Latn-RS" sz="3000" kern="1200" dirty="0" err="1">
              <a:latin typeface="Calibri" panose="020F0502020204030204" pitchFamily="34" charset="0"/>
              <a:cs typeface="Calibri" panose="020F0502020204030204" pitchFamily="34" charset="0"/>
            </a:rPr>
            <a:t>Source</a:t>
          </a:r>
          <a:endParaRPr lang="en-US" sz="3000" kern="1200" dirty="0">
            <a:latin typeface="Calibri" panose="020F0502020204030204" pitchFamily="34" charset="0"/>
            <a:cs typeface="Calibri" panose="020F0502020204030204" pitchFamily="34" charset="0"/>
          </a:endParaRPr>
        </a:p>
      </dsp:txBody>
      <dsp:txXfrm>
        <a:off x="356531" y="55579"/>
        <a:ext cx="4299745" cy="799138"/>
      </dsp:txXfrm>
    </dsp:sp>
    <dsp:sp modelId="{DF7196F5-46B9-4FEF-948E-DBFADD3873B5}">
      <dsp:nvSpPr>
        <dsp:cNvPr id="0" name=""/>
        <dsp:cNvSpPr/>
      </dsp:nvSpPr>
      <dsp:spPr>
        <a:xfrm>
          <a:off x="0" y="3186198"/>
          <a:ext cx="6266011" cy="1701000"/>
        </a:xfrm>
        <a:prstGeom prst="rect">
          <a:avLst/>
        </a:prstGeom>
        <a:solidFill>
          <a:schemeClr val="lt1">
            <a:alpha val="90000"/>
            <a:hueOff val="0"/>
            <a:satOff val="0"/>
            <a:lumOff val="0"/>
            <a:alphaOff val="0"/>
          </a:schemeClr>
        </a:solidFill>
        <a:ln w="9525" cap="rnd" cmpd="sng" algn="ctr">
          <a:solidFill>
            <a:schemeClr val="accent2">
              <a:hueOff val="5283545"/>
              <a:satOff val="-4559"/>
              <a:lumOff val="-1254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6312" tIns="624840" rIns="486312" bIns="213360" numCol="1" spcCol="1270" anchor="t" anchorCtr="0">
          <a:noAutofit/>
        </a:bodyPr>
        <a:lstStyle/>
        <a:p>
          <a:pPr marL="285750" lvl="1" indent="-285750" algn="l" defTabSz="1333500">
            <a:lnSpc>
              <a:spcPct val="90000"/>
            </a:lnSpc>
            <a:spcBef>
              <a:spcPct val="0"/>
            </a:spcBef>
            <a:spcAft>
              <a:spcPct val="15000"/>
            </a:spcAft>
            <a:buChar char="•"/>
          </a:pPr>
          <a:r>
            <a:rPr lang="sr-Latn-RS" sz="3000" kern="1200" dirty="0" err="1">
              <a:latin typeface="Calibri" panose="020F0502020204030204" pitchFamily="34" charset="0"/>
              <a:cs typeface="Calibri" panose="020F0502020204030204" pitchFamily="34" charset="0"/>
            </a:rPr>
            <a:t>Havok</a:t>
          </a:r>
          <a:r>
            <a:rPr lang="sr-Latn-RS" sz="3000" kern="1200" dirty="0">
              <a:latin typeface="Calibri" panose="020F0502020204030204" pitchFamily="34" charset="0"/>
              <a:cs typeface="Calibri" panose="020F0502020204030204" pitchFamily="34" charset="0"/>
            </a:rPr>
            <a:t> , Digital </a:t>
          </a:r>
          <a:r>
            <a:rPr lang="sr-Latn-RS" sz="3000" kern="1200" dirty="0" err="1">
              <a:latin typeface="Calibri" panose="020F0502020204030204" pitchFamily="34" charset="0"/>
              <a:cs typeface="Calibri" panose="020F0502020204030204" pitchFamily="34" charset="0"/>
            </a:rPr>
            <a:t>Molecular</a:t>
          </a:r>
          <a:r>
            <a:rPr lang="sr-Latn-RS" sz="3000" kern="1200" dirty="0">
              <a:latin typeface="Calibri" panose="020F0502020204030204" pitchFamily="34" charset="0"/>
              <a:cs typeface="Calibri" panose="020F0502020204030204" pitchFamily="34" charset="0"/>
            </a:rPr>
            <a:t> </a:t>
          </a:r>
          <a:r>
            <a:rPr lang="sr-Latn-RS" sz="3000" kern="1200" dirty="0" err="1">
              <a:latin typeface="Calibri" panose="020F0502020204030204" pitchFamily="34" charset="0"/>
              <a:cs typeface="Calibri" panose="020F0502020204030204" pitchFamily="34" charset="0"/>
            </a:rPr>
            <a:t>Matter</a:t>
          </a:r>
          <a:r>
            <a:rPr lang="sr-Latn-RS" sz="3000" kern="1200" dirty="0">
              <a:latin typeface="Calibri" panose="020F0502020204030204" pitchFamily="34" charset="0"/>
              <a:cs typeface="Calibri" panose="020F0502020204030204" pitchFamily="34" charset="0"/>
            </a:rPr>
            <a:t>, </a:t>
          </a:r>
          <a:r>
            <a:rPr lang="sr-Latn-RS" sz="3000" kern="1200" dirty="0" err="1">
              <a:latin typeface="Calibri" panose="020F0502020204030204" pitchFamily="34" charset="0"/>
              <a:cs typeface="Calibri" panose="020F0502020204030204" pitchFamily="34" charset="0"/>
            </a:rPr>
            <a:t>Unity</a:t>
          </a:r>
          <a:r>
            <a:rPr lang="sr-Latn-RS" sz="3000" kern="1200" dirty="0">
              <a:latin typeface="Calibri" panose="020F0502020204030204" pitchFamily="34" charset="0"/>
              <a:cs typeface="Calibri" panose="020F0502020204030204" pitchFamily="34" charset="0"/>
            </a:rPr>
            <a:t> </a:t>
          </a:r>
          <a:r>
            <a:rPr lang="sr-Latn-RS" sz="3000" kern="1200" dirty="0" err="1">
              <a:latin typeface="Calibri" panose="020F0502020204030204" pitchFamily="34" charset="0"/>
              <a:cs typeface="Calibri" panose="020F0502020204030204" pitchFamily="34" charset="0"/>
            </a:rPr>
            <a:t>RigidBody</a:t>
          </a:r>
          <a:endParaRPr lang="en-US" sz="3000" kern="1200" dirty="0">
            <a:latin typeface="Calibri" panose="020F0502020204030204" pitchFamily="34" charset="0"/>
            <a:cs typeface="Calibri" panose="020F0502020204030204" pitchFamily="34" charset="0"/>
          </a:endParaRPr>
        </a:p>
      </dsp:txBody>
      <dsp:txXfrm>
        <a:off x="0" y="3186198"/>
        <a:ext cx="6266011" cy="1701000"/>
      </dsp:txXfrm>
    </dsp:sp>
    <dsp:sp modelId="{75F97A1E-06ED-4901-814A-D964E830D4D5}">
      <dsp:nvSpPr>
        <dsp:cNvPr id="0" name=""/>
        <dsp:cNvSpPr/>
      </dsp:nvSpPr>
      <dsp:spPr>
        <a:xfrm>
          <a:off x="313300" y="2743398"/>
          <a:ext cx="4386207" cy="885600"/>
        </a:xfrm>
        <a:prstGeom prst="roundRect">
          <a:avLst/>
        </a:prstGeom>
        <a:gradFill rotWithShape="0">
          <a:gsLst>
            <a:gs pos="0">
              <a:schemeClr val="accent2">
                <a:hueOff val="5283545"/>
                <a:satOff val="-4559"/>
                <a:lumOff val="-12548"/>
                <a:alphaOff val="0"/>
                <a:tint val="96000"/>
                <a:lumMod val="104000"/>
              </a:schemeClr>
            </a:gs>
            <a:gs pos="100000">
              <a:schemeClr val="accent2">
                <a:hueOff val="5283545"/>
                <a:satOff val="-4559"/>
                <a:lumOff val="-1254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1333500">
            <a:lnSpc>
              <a:spcPct val="90000"/>
            </a:lnSpc>
            <a:spcBef>
              <a:spcPct val="0"/>
            </a:spcBef>
            <a:spcAft>
              <a:spcPct val="35000"/>
            </a:spcAft>
            <a:buNone/>
          </a:pPr>
          <a:r>
            <a:rPr lang="sr-Latn-RS" sz="3000" kern="1200" dirty="0" err="1">
              <a:latin typeface="Calibri" panose="020F0502020204030204" pitchFamily="34" charset="0"/>
              <a:cs typeface="Calibri" panose="020F0502020204030204" pitchFamily="34" charset="0"/>
            </a:rPr>
            <a:t>Proprietary</a:t>
          </a:r>
          <a:endParaRPr lang="en-US" sz="3000" kern="1200" dirty="0">
            <a:latin typeface="Calibri" panose="020F0502020204030204" pitchFamily="34" charset="0"/>
            <a:cs typeface="Calibri" panose="020F0502020204030204" pitchFamily="34" charset="0"/>
          </a:endParaRPr>
        </a:p>
      </dsp:txBody>
      <dsp:txXfrm>
        <a:off x="356531" y="2786629"/>
        <a:ext cx="4299745"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D4EFA-7BF0-4A92-9EC6-1517F340A5D6}" type="datetimeFigureOut">
              <a:rPr lang="en-US" smtClean="0"/>
              <a:t>3/31/2020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BA42D-EB52-4964-845A-2C50488A114D}" type="slidenum">
              <a:rPr lang="en-US" smtClean="0"/>
              <a:t>‹#›</a:t>
            </a:fld>
            <a:endParaRPr lang="en-US"/>
          </a:p>
        </p:txBody>
      </p:sp>
    </p:spTree>
    <p:extLst>
      <p:ext uri="{BB962C8B-B14F-4D97-AF65-F5344CB8AC3E}">
        <p14:creationId xmlns:p14="http://schemas.microsoft.com/office/powerpoint/2010/main" val="563746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prvi čas držan iz karantina, </a:t>
            </a:r>
            <a:r>
              <a:rPr lang="sr-Latn-RS" dirty="0" err="1"/>
              <a:t>online</a:t>
            </a:r>
            <a:r>
              <a:rPr lang="sr-Latn-RS" dirty="0"/>
              <a:t>, zato ima na drugom i trećem slajdu rešenje zadatka sa prošlog časa, onog zadatka koji je trebalo raditi na ovom času da se desio u učionici</a:t>
            </a:r>
          </a:p>
        </p:txBody>
      </p:sp>
      <p:sp>
        <p:nvSpPr>
          <p:cNvPr id="4" name="Slide Number Placeholder 3"/>
          <p:cNvSpPr>
            <a:spLocks noGrp="1"/>
          </p:cNvSpPr>
          <p:nvPr>
            <p:ph type="sldNum" sz="quarter" idx="5"/>
          </p:nvPr>
        </p:nvSpPr>
        <p:spPr/>
        <p:txBody>
          <a:bodyPr/>
          <a:lstStyle/>
          <a:p>
            <a:fld id="{1F3BA42D-EB52-4964-845A-2C50488A114D}" type="slidenum">
              <a:rPr lang="en-US" smtClean="0"/>
              <a:t>1</a:t>
            </a:fld>
            <a:endParaRPr lang="en-US"/>
          </a:p>
        </p:txBody>
      </p:sp>
    </p:spTree>
    <p:extLst>
      <p:ext uri="{BB962C8B-B14F-4D97-AF65-F5344CB8AC3E}">
        <p14:creationId xmlns:p14="http://schemas.microsoft.com/office/powerpoint/2010/main" val="336209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 Set as </a:t>
            </a:r>
            <a:r>
              <a:rPr lang="sr-Latn-RS" dirty="0" err="1"/>
              <a:t>startup</a:t>
            </a:r>
            <a:r>
              <a:rPr lang="sr-Latn-RS" dirty="0"/>
              <a:t> </a:t>
            </a:r>
            <a:r>
              <a:rPr lang="sr-Latn-RS" dirty="0" err="1"/>
              <a:t>project</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26</a:t>
            </a:fld>
            <a:endParaRPr lang="en-US"/>
          </a:p>
        </p:txBody>
      </p:sp>
    </p:spTree>
    <p:extLst>
      <p:ext uri="{BB962C8B-B14F-4D97-AF65-F5344CB8AC3E}">
        <p14:creationId xmlns:p14="http://schemas.microsoft.com/office/powerpoint/2010/main" val="1908167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I ubacimo ih na odgovarajuća mesta u </a:t>
            </a:r>
            <a:r>
              <a:rPr lang="sr-Latn-RS" dirty="0" err="1"/>
              <a:t>Application.h</a:t>
            </a:r>
            <a:r>
              <a:rPr lang="sr-Latn-RS" dirty="0"/>
              <a:t> -&gt; pogledajte kod</a:t>
            </a:r>
          </a:p>
          <a:p>
            <a:endParaRPr lang="sr-Latn-RS" dirty="0"/>
          </a:p>
          <a:p>
            <a:r>
              <a:rPr lang="sr-Latn-RS" dirty="0"/>
              <a:t>Možemo i samo da </a:t>
            </a:r>
            <a:r>
              <a:rPr lang="sr-Latn-RS" dirty="0" err="1"/>
              <a:t>overrideujemo</a:t>
            </a:r>
            <a:r>
              <a:rPr lang="sr-Latn-RS" dirty="0"/>
              <a:t> </a:t>
            </a:r>
            <a:r>
              <a:rPr lang="sr-Latn-RS" dirty="0" err="1"/>
              <a:t>Init</a:t>
            </a:r>
            <a:r>
              <a:rPr lang="sr-Latn-RS" dirty="0"/>
              <a:t>, </a:t>
            </a:r>
            <a:r>
              <a:rPr lang="sr-Latn-RS" dirty="0" err="1"/>
              <a:t>Update</a:t>
            </a:r>
            <a:r>
              <a:rPr lang="sr-Latn-RS" dirty="0"/>
              <a:t> i </a:t>
            </a:r>
            <a:r>
              <a:rPr lang="sr-Latn-RS" dirty="0" err="1"/>
              <a:t>Shutdown</a:t>
            </a:r>
            <a:r>
              <a:rPr lang="sr-Latn-RS" dirty="0"/>
              <a:t>, ali onda moramo da nateramo korisnike da zovu </a:t>
            </a:r>
            <a:r>
              <a:rPr lang="sr-Latn-RS" dirty="0" err="1"/>
              <a:t>Application</a:t>
            </a:r>
            <a:r>
              <a:rPr lang="sr-Latn-RS" dirty="0"/>
              <a:t>::</a:t>
            </a:r>
            <a:r>
              <a:rPr lang="sr-Latn-RS" dirty="0" err="1"/>
              <a:t>Init</a:t>
            </a:r>
            <a:r>
              <a:rPr lang="sr-Latn-RS" dirty="0"/>
              <a:t>() iz glavne klase</a:t>
            </a:r>
          </a:p>
        </p:txBody>
      </p:sp>
      <p:sp>
        <p:nvSpPr>
          <p:cNvPr id="4" name="Slide Number Placeholder 3"/>
          <p:cNvSpPr>
            <a:spLocks noGrp="1"/>
          </p:cNvSpPr>
          <p:nvPr>
            <p:ph type="sldNum" sz="quarter" idx="5"/>
          </p:nvPr>
        </p:nvSpPr>
        <p:spPr/>
        <p:txBody>
          <a:bodyPr/>
          <a:lstStyle/>
          <a:p>
            <a:fld id="{1F3BA42D-EB52-4964-845A-2C50488A114D}" type="slidenum">
              <a:rPr lang="en-US" smtClean="0"/>
              <a:t>30</a:t>
            </a:fld>
            <a:endParaRPr lang="en-US"/>
          </a:p>
        </p:txBody>
      </p:sp>
    </p:spTree>
    <p:extLst>
      <p:ext uri="{BB962C8B-B14F-4D97-AF65-F5344CB8AC3E}">
        <p14:creationId xmlns:p14="http://schemas.microsoft.com/office/powerpoint/2010/main" val="256196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real world, solid objects are inherently, well…solid. They generally</a:t>
            </a:r>
          </a:p>
          <a:p>
            <a:r>
              <a:rPr lang="en-US" dirty="0"/>
              <a:t>avoid doing impossible things, like passing through one another, all by</a:t>
            </a:r>
          </a:p>
          <a:p>
            <a:r>
              <a:rPr lang="en-US" dirty="0"/>
              <a:t>themselves. But in a virtual game world, objects don’t do anything unless</a:t>
            </a:r>
          </a:p>
          <a:p>
            <a:r>
              <a:rPr lang="en-US" dirty="0"/>
              <a:t>we tell them to, and game programmers must make an explicit effort to </a:t>
            </a:r>
            <a:r>
              <a:rPr lang="en-US" dirty="0" err="1"/>
              <a:t>en</a:t>
            </a:r>
            <a:r>
              <a:rPr lang="en-US" dirty="0"/>
              <a:t>-</a:t>
            </a:r>
          </a:p>
          <a:p>
            <a:r>
              <a:rPr lang="en-US" dirty="0"/>
              <a:t>sure that objects do not pass through one another. This is the role of one of the</a:t>
            </a:r>
          </a:p>
          <a:p>
            <a:r>
              <a:rPr lang="en-US" dirty="0"/>
              <a:t>central components of any game engine—the collision detection system.</a:t>
            </a:r>
          </a:p>
          <a:p>
            <a:r>
              <a:rPr lang="en-US" dirty="0"/>
              <a:t>A game engine’s collision system is often closely integrated with a physics</a:t>
            </a:r>
          </a:p>
          <a:p>
            <a:r>
              <a:rPr lang="en-US" dirty="0"/>
              <a:t>engine. Of course, the fi </a:t>
            </a:r>
            <a:r>
              <a:rPr lang="en-US" dirty="0" err="1"/>
              <a:t>eld</a:t>
            </a:r>
            <a:r>
              <a:rPr lang="en-US" dirty="0"/>
              <a:t> of physics is vast, and what most of today’s game</a:t>
            </a:r>
          </a:p>
          <a:p>
            <a:r>
              <a:rPr lang="en-US" dirty="0"/>
              <a:t>engines call “physics” is more accurately described as a rigid body dynamics</a:t>
            </a:r>
          </a:p>
          <a:p>
            <a:r>
              <a:rPr lang="en-US" dirty="0"/>
              <a:t>simulation. A rigid body is an idealized, </a:t>
            </a:r>
            <a:r>
              <a:rPr lang="en-US" dirty="0" err="1"/>
              <a:t>infi</a:t>
            </a:r>
            <a:r>
              <a:rPr lang="en-US" dirty="0"/>
              <a:t> </a:t>
            </a:r>
            <a:r>
              <a:rPr lang="en-US" dirty="0" err="1"/>
              <a:t>nitely</a:t>
            </a:r>
            <a:r>
              <a:rPr lang="en-US" dirty="0"/>
              <a:t> hard, non-deformable solid</a:t>
            </a:r>
          </a:p>
          <a:p>
            <a:r>
              <a:rPr lang="en-US" dirty="0"/>
              <a:t>object. The term dynamics refers to the process of determining how these rigid</a:t>
            </a:r>
          </a:p>
          <a:p>
            <a:r>
              <a:rPr lang="en-US" dirty="0"/>
              <a:t>bodies move and interact over time under the </a:t>
            </a:r>
            <a:r>
              <a:rPr lang="en-US" dirty="0" err="1"/>
              <a:t>infl</a:t>
            </a:r>
            <a:r>
              <a:rPr lang="en-US" dirty="0"/>
              <a:t> </a:t>
            </a:r>
            <a:r>
              <a:rPr lang="en-US" dirty="0" err="1"/>
              <a:t>uence</a:t>
            </a:r>
            <a:r>
              <a:rPr lang="en-US" dirty="0"/>
              <a:t> of forces. A rigid body</a:t>
            </a:r>
          </a:p>
          <a:p>
            <a:r>
              <a:rPr lang="en-US" dirty="0"/>
              <a:t>dynamics simulation allows motion to be imparted to objects in the game in a</a:t>
            </a:r>
          </a:p>
          <a:p>
            <a:r>
              <a:rPr lang="en-US" dirty="0"/>
              <a:t>highly interactive and naturally chaotic manner—an effect that is much more</a:t>
            </a:r>
          </a:p>
          <a:p>
            <a:r>
              <a:rPr lang="en-US" dirty="0" err="1"/>
              <a:t>diffi</a:t>
            </a:r>
            <a:r>
              <a:rPr lang="en-US" dirty="0"/>
              <a:t> cult to achieve when using canned animation clips to move things about.</a:t>
            </a:r>
            <a:endParaRPr lang="sr-Latn-RS" dirty="0"/>
          </a:p>
          <a:p>
            <a:endParaRPr lang="sr-Latn-RS" dirty="0"/>
          </a:p>
          <a:p>
            <a:r>
              <a:rPr lang="en-US" dirty="0"/>
              <a:t>Even the simplest 2D game needs collision. After all, if the objects in a game can’t</a:t>
            </a:r>
          </a:p>
          <a:p>
            <a:r>
              <a:rPr lang="en-US" dirty="0"/>
              <a:t>interact, how fun could the game possibly be? Breakout is a great example of a sim-</a:t>
            </a:r>
          </a:p>
          <a:p>
            <a:r>
              <a:rPr lang="en-US" dirty="0" err="1"/>
              <a:t>ple</a:t>
            </a:r>
            <a:r>
              <a:rPr lang="en-US" dirty="0"/>
              <a:t> game. A ball bounces off walls, bricks, and the paddle. If you look at it this way,</a:t>
            </a:r>
          </a:p>
          <a:p>
            <a:r>
              <a:rPr lang="en-US" dirty="0"/>
              <a:t>the core of the game experience is created by the 2D collision algorithm.</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3</a:t>
            </a:fld>
            <a:endParaRPr lang="en-US"/>
          </a:p>
        </p:txBody>
      </p:sp>
    </p:spTree>
    <p:extLst>
      <p:ext uri="{BB962C8B-B14F-4D97-AF65-F5344CB8AC3E}">
        <p14:creationId xmlns:p14="http://schemas.microsoft.com/office/powerpoint/2010/main" val="306211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Graphics. Physics-driven motion can have an effect on </a:t>
            </a:r>
            <a:r>
              <a:rPr lang="en-US" dirty="0" err="1"/>
              <a:t>renderable</a:t>
            </a:r>
            <a:r>
              <a:rPr lang="en-US" dirty="0"/>
              <a:t> </a:t>
            </a:r>
            <a:r>
              <a:rPr lang="en-US" dirty="0" err="1"/>
              <a:t>ob</a:t>
            </a:r>
            <a:r>
              <a:rPr lang="en-US" dirty="0"/>
              <a:t>-</a:t>
            </a:r>
          </a:p>
          <a:p>
            <a:r>
              <a:rPr lang="en-US" dirty="0"/>
              <a:t>jects’ bounding volumes (where they would otherwise be static or more</a:t>
            </a:r>
          </a:p>
          <a:p>
            <a:r>
              <a:rPr lang="en-US" dirty="0"/>
              <a:t>predictable). The presence of destructible buildings and objects can in-</a:t>
            </a:r>
          </a:p>
          <a:p>
            <a:r>
              <a:rPr lang="en-US" dirty="0"/>
              <a:t>validate some kinds of precomputed lighting and shadow methods.</a:t>
            </a:r>
            <a:endParaRPr lang="sr-Latn-RS" dirty="0"/>
          </a:p>
          <a:p>
            <a:r>
              <a:rPr lang="en-US" dirty="0"/>
              <a:t>• Networking and multiplayer. Physics effects that do not affect gameplay</a:t>
            </a:r>
          </a:p>
          <a:p>
            <a:r>
              <a:rPr lang="en-US" dirty="0"/>
              <a:t>may be simulated exclusively (and independently) on each client ma-</a:t>
            </a:r>
          </a:p>
          <a:p>
            <a:r>
              <a:rPr lang="en-US" dirty="0"/>
              <a:t>chine. However, physics that has an effect on gameplay (such as the</a:t>
            </a:r>
          </a:p>
          <a:p>
            <a:r>
              <a:rPr lang="en-US" dirty="0"/>
              <a:t>trajectory that a grenade follows) must be simulated on the server and</a:t>
            </a:r>
          </a:p>
          <a:p>
            <a:r>
              <a:rPr lang="en-US" dirty="0"/>
              <a:t>accurately replicated on all clients.</a:t>
            </a:r>
            <a:endParaRPr lang="sr-Latn-RS" dirty="0"/>
          </a:p>
          <a:p>
            <a:r>
              <a:rPr lang="en-US" dirty="0"/>
              <a:t>• Record and playback. The ability to record gameplay and play it back at a</a:t>
            </a:r>
          </a:p>
          <a:p>
            <a:r>
              <a:rPr lang="en-US" dirty="0"/>
              <a:t>later time is very useful as a debugging/testing aid, and it can also serve</a:t>
            </a:r>
          </a:p>
          <a:p>
            <a:r>
              <a:rPr lang="en-US" dirty="0"/>
              <a:t>as a fun game feature. This feature is </a:t>
            </a:r>
            <a:r>
              <a:rPr lang="en-US" dirty="0" err="1"/>
              <a:t>diffi</a:t>
            </a:r>
            <a:r>
              <a:rPr lang="en-US" dirty="0"/>
              <a:t> cult to implement because it</a:t>
            </a:r>
          </a:p>
          <a:p>
            <a:r>
              <a:rPr lang="en-US" dirty="0"/>
              <a:t>requires every engine system to behave in a deterministic manner, so</a:t>
            </a:r>
          </a:p>
          <a:p>
            <a:r>
              <a:rPr lang="en-US" dirty="0"/>
              <a:t>that everything will play out exactly in the same way during playback</a:t>
            </a:r>
          </a:p>
          <a:p>
            <a:r>
              <a:rPr lang="en-US" dirty="0"/>
              <a:t>as it did when the recording was made.</a:t>
            </a:r>
            <a:endParaRPr lang="sr-Latn-RS" dirty="0"/>
          </a:p>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5</a:t>
            </a:fld>
            <a:endParaRPr lang="en-US"/>
          </a:p>
        </p:txBody>
      </p:sp>
    </p:spTree>
    <p:extLst>
      <p:ext uri="{BB962C8B-B14F-4D97-AF65-F5344CB8AC3E}">
        <p14:creationId xmlns:p14="http://schemas.microsoft.com/office/powerpoint/2010/main" val="299979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Naravno, sama vrednost FPS nam nije toliko bitna, koliko nam je bitno da znamo za koliko treba da </a:t>
            </a:r>
            <a:r>
              <a:rPr lang="sr-Latn-RS" dirty="0" err="1"/>
              <a:t>updateujemo</a:t>
            </a:r>
            <a:r>
              <a:rPr lang="sr-Latn-RS" dirty="0"/>
              <a:t> sisteme.</a:t>
            </a:r>
          </a:p>
          <a:p>
            <a:endParaRPr lang="sr-Latn-RS" dirty="0"/>
          </a:p>
          <a:p>
            <a:r>
              <a:rPr lang="sr-Latn-RS" dirty="0"/>
              <a:t>Priča o </a:t>
            </a:r>
            <a:r>
              <a:rPr lang="sr-Latn-RS" dirty="0" err="1"/>
              <a:t>dt</a:t>
            </a:r>
            <a:r>
              <a:rPr lang="sr-Latn-RS" dirty="0"/>
              <a:t> i vezi između fizike i </a:t>
            </a:r>
            <a:r>
              <a:rPr lang="sr-Latn-RS" dirty="0" err="1"/>
              <a:t>fps</a:t>
            </a:r>
            <a:r>
              <a:rPr lang="sr-Latn-RS" dirty="0"/>
              <a:t>.</a:t>
            </a:r>
          </a:p>
        </p:txBody>
      </p:sp>
      <p:sp>
        <p:nvSpPr>
          <p:cNvPr id="4" name="Slide Number Placeholder 3"/>
          <p:cNvSpPr>
            <a:spLocks noGrp="1"/>
          </p:cNvSpPr>
          <p:nvPr>
            <p:ph type="sldNum" sz="quarter" idx="5"/>
          </p:nvPr>
        </p:nvSpPr>
        <p:spPr/>
        <p:txBody>
          <a:bodyPr/>
          <a:lstStyle/>
          <a:p>
            <a:fld id="{1F3BA42D-EB52-4964-845A-2C50488A114D}" type="slidenum">
              <a:rPr lang="en-US" smtClean="0"/>
              <a:t>18</a:t>
            </a:fld>
            <a:endParaRPr lang="en-US"/>
          </a:p>
        </p:txBody>
      </p:sp>
    </p:spTree>
    <p:extLst>
      <p:ext uri="{BB962C8B-B14F-4D97-AF65-F5344CB8AC3E}">
        <p14:creationId xmlns:p14="http://schemas.microsoft.com/office/powerpoint/2010/main" val="4020947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ways this code is ideal. If you are lucky enough to have your physics delta time match the display rate and you can ensure that your update loop takes less than one frame then you have the perfect solution for updating your physics simulation.</a:t>
            </a:r>
          </a:p>
          <a:p>
            <a:r>
              <a:rPr lang="en-US" dirty="0"/>
              <a:t>But in the real world you may not know the display refresh rate ahead of time, VSYNC could be turned off, or perhaps you could be running on a slow computer which cannot update and render your frame fast enough to present it at 60fps.</a:t>
            </a:r>
          </a:p>
          <a:p>
            <a:r>
              <a:rPr lang="en-US" dirty="0"/>
              <a:t>In these cases your simulation will run faster or slower than you intended.</a:t>
            </a:r>
          </a:p>
          <a:p>
            <a:endParaRPr lang="sr-Latn-RS" dirty="0"/>
          </a:p>
          <a:p>
            <a:endParaRPr lang="sr-Latn-RS" dirty="0"/>
          </a:p>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19</a:t>
            </a:fld>
            <a:endParaRPr lang="en-US"/>
          </a:p>
        </p:txBody>
      </p:sp>
    </p:spTree>
    <p:extLst>
      <p:ext uri="{BB962C8B-B14F-4D97-AF65-F5344CB8AC3E}">
        <p14:creationId xmlns:p14="http://schemas.microsoft.com/office/powerpoint/2010/main" val="2252930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https://twitter.com/yungzaniel/status/1057506067071074309?ref_src=twsrc%5Etfw</a:t>
            </a:r>
          </a:p>
          <a:p>
            <a:endParaRPr lang="sr-Latn-RS" dirty="0"/>
          </a:p>
          <a:p>
            <a:r>
              <a:rPr lang="en-US" dirty="0"/>
              <a:t>fallout 76's physics system is tied to it's framerate including your walk speed so you can literally outrun most enemies by looking at the ground</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20</a:t>
            </a:fld>
            <a:endParaRPr lang="en-US"/>
          </a:p>
        </p:txBody>
      </p:sp>
    </p:spTree>
    <p:extLst>
      <p:ext uri="{BB962C8B-B14F-4D97-AF65-F5344CB8AC3E}">
        <p14:creationId xmlns:p14="http://schemas.microsoft.com/office/powerpoint/2010/main" val="252267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Fixing this *seems* simple. Just measure how long the previous frame takes, then feed that value back in as the delta time for the next frame. This makes sense because of course, because if the computer is too slow to update at 60HZ and has to drop down to 30fps, you’ll automatically pass in 1/30 as delta time. Same thing for a display refresh rate of 75HZ instead of 60HZ or even the case where VSYNC is turned off on a fast computer:</a:t>
            </a:r>
            <a:endParaRPr lang="sr-Latn-RS" dirty="0"/>
          </a:p>
          <a:p>
            <a:endParaRPr lang="sr-Latn-RS" dirty="0"/>
          </a:p>
          <a:p>
            <a:endParaRPr lang="sr-Latn-RS" dirty="0"/>
          </a:p>
          <a:p>
            <a:r>
              <a:rPr lang="en-US" dirty="0"/>
              <a:t>But there is a huge problem with this approach which I will now explain. The problem is that the behavior of your physics simulation depends on the delta time you pass in. The effect could be subtle as your game having a slightly different “feel” depending on framerate or it could be as extreme as your spring simulation exploding to infinity, fast moving objects tunneling through walls and the player falling through the floor!</a:t>
            </a:r>
          </a:p>
          <a:p>
            <a:r>
              <a:rPr lang="en-US" dirty="0"/>
              <a:t>One thing is for certain though and that is that it’s utterly unrealistic to just expect your simulation to correctly handle *any* delta time passed into it. To understand why, consider what would happen if you passed in 1/10th of a second as delta time? How about one second? 10 seconds? 100? Eventually you’ll find a breaking point.</a:t>
            </a:r>
          </a:p>
          <a:p>
            <a:endParaRPr lang="sr-Latn-RS" dirty="0"/>
          </a:p>
          <a:p>
            <a:r>
              <a:rPr lang="sr-Latn-RS" dirty="0"/>
              <a:t>ZA NAS JE TO DOVOLJNO DOBRO</a:t>
            </a:r>
            <a:endParaRPr lang="en-US" dirty="0"/>
          </a:p>
        </p:txBody>
      </p:sp>
      <p:sp>
        <p:nvSpPr>
          <p:cNvPr id="4" name="Slide Number Placeholder 3"/>
          <p:cNvSpPr>
            <a:spLocks noGrp="1"/>
          </p:cNvSpPr>
          <p:nvPr>
            <p:ph type="sldNum" sz="quarter" idx="5"/>
          </p:nvPr>
        </p:nvSpPr>
        <p:spPr/>
        <p:txBody>
          <a:bodyPr/>
          <a:lstStyle/>
          <a:p>
            <a:fld id="{1F3BA42D-EB52-4964-845A-2C50488A114D}" type="slidenum">
              <a:rPr lang="en-US" smtClean="0"/>
              <a:t>21</a:t>
            </a:fld>
            <a:endParaRPr lang="en-US"/>
          </a:p>
        </p:txBody>
      </p:sp>
    </p:spTree>
    <p:extLst>
      <p:ext uri="{BB962C8B-B14F-4D97-AF65-F5344CB8AC3E}">
        <p14:creationId xmlns:p14="http://schemas.microsoft.com/office/powerpoint/2010/main" val="1959183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err="1"/>
              <a:t>Ok</a:t>
            </a:r>
            <a:r>
              <a:rPr lang="sr-Latn-RS" dirty="0"/>
              <a:t>, 32-bit, računamo da niko neće držati igru pokrenutu 49 dana. Ali preciznost od 1ms može da bude </a:t>
            </a:r>
            <a:r>
              <a:rPr lang="sr-Latn-RS" dirty="0" err="1"/>
              <a:t>ok</a:t>
            </a:r>
            <a:r>
              <a:rPr lang="sr-Latn-RS" dirty="0"/>
              <a:t>, ali može i da ne bude, da li imamo neku mogućnost da to poboljšamo?</a:t>
            </a:r>
          </a:p>
        </p:txBody>
      </p:sp>
      <p:sp>
        <p:nvSpPr>
          <p:cNvPr id="4" name="Slide Number Placeholder 3"/>
          <p:cNvSpPr>
            <a:spLocks noGrp="1"/>
          </p:cNvSpPr>
          <p:nvPr>
            <p:ph type="sldNum" sz="quarter" idx="5"/>
          </p:nvPr>
        </p:nvSpPr>
        <p:spPr/>
        <p:txBody>
          <a:bodyPr/>
          <a:lstStyle/>
          <a:p>
            <a:fld id="{1F3BA42D-EB52-4964-845A-2C50488A114D}" type="slidenum">
              <a:rPr lang="en-US" smtClean="0"/>
              <a:t>22</a:t>
            </a:fld>
            <a:endParaRPr lang="en-US"/>
          </a:p>
        </p:txBody>
      </p:sp>
    </p:spTree>
    <p:extLst>
      <p:ext uri="{BB962C8B-B14F-4D97-AF65-F5344CB8AC3E}">
        <p14:creationId xmlns:p14="http://schemas.microsoft.com/office/powerpoint/2010/main" val="652349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err="1"/>
              <a:t>Ok</a:t>
            </a:r>
            <a:r>
              <a:rPr lang="sr-Latn-RS" dirty="0"/>
              <a:t>, 32-bit, računamo da niko neće držati igru pokrenutu 49 dana. Ali preciznost od 1ms može da bude </a:t>
            </a:r>
            <a:r>
              <a:rPr lang="sr-Latn-RS" dirty="0" err="1"/>
              <a:t>ok</a:t>
            </a:r>
            <a:r>
              <a:rPr lang="sr-Latn-RS" dirty="0"/>
              <a:t>, ali može i da ne bude, da li imamo neku mogućnost da to poboljšamo?</a:t>
            </a:r>
          </a:p>
          <a:p>
            <a:endParaRPr lang="sr-Latn-RS" dirty="0"/>
          </a:p>
          <a:p>
            <a:r>
              <a:rPr lang="sr-Latn-RS" dirty="0"/>
              <a:t>Možemo čak i u svaki objekat da stavimo </a:t>
            </a:r>
            <a:r>
              <a:rPr lang="sr-Latn-RS" dirty="0" err="1"/>
              <a:t>lastUpdated</a:t>
            </a:r>
            <a:r>
              <a:rPr lang="sr-Latn-RS" dirty="0"/>
              <a:t> varijablu pa da tako proveravamo</a:t>
            </a:r>
          </a:p>
        </p:txBody>
      </p:sp>
      <p:sp>
        <p:nvSpPr>
          <p:cNvPr id="4" name="Slide Number Placeholder 3"/>
          <p:cNvSpPr>
            <a:spLocks noGrp="1"/>
          </p:cNvSpPr>
          <p:nvPr>
            <p:ph type="sldNum" sz="quarter" idx="5"/>
          </p:nvPr>
        </p:nvSpPr>
        <p:spPr/>
        <p:txBody>
          <a:bodyPr/>
          <a:lstStyle/>
          <a:p>
            <a:fld id="{1F3BA42D-EB52-4964-845A-2C50488A114D}" type="slidenum">
              <a:rPr lang="en-US" smtClean="0"/>
              <a:t>23</a:t>
            </a:fld>
            <a:endParaRPr lang="en-US"/>
          </a:p>
        </p:txBody>
      </p:sp>
    </p:spTree>
    <p:extLst>
      <p:ext uri="{BB962C8B-B14F-4D97-AF65-F5344CB8AC3E}">
        <p14:creationId xmlns:p14="http://schemas.microsoft.com/office/powerpoint/2010/main" val="163350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295950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102713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881477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380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776728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DDBE69-F4C5-4EEE-BABF-DB084D486042}" type="datetimeFigureOut">
              <a:rPr lang="en-US" smtClean="0"/>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134553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DDBE69-F4C5-4EEE-BABF-DB084D486042}" type="datetimeFigureOut">
              <a:rPr lang="en-US" smtClean="0"/>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023662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45877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919820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128" name="Image"/>
          <p:cNvSpPr>
            <a:spLocks noGrp="1"/>
          </p:cNvSpPr>
          <p:nvPr>
            <p:ph type="pic" idx="13"/>
          </p:nvPr>
        </p:nvSpPr>
        <p:spPr>
          <a:xfrm>
            <a:off x="0" y="0"/>
            <a:ext cx="12192000" cy="6858000"/>
          </a:xfrm>
          <a:prstGeom prst="rect">
            <a:avLst/>
          </a:prstGeom>
        </p:spPr>
        <p:txBody>
          <a:bodyPr lIns="34290" tIns="17145" rIns="34290" bIns="17145" anchor="t">
            <a:noAutofit/>
          </a:bodyPr>
          <a:lstStyle/>
          <a:p>
            <a:endParaRPr/>
          </a:p>
        </p:txBody>
      </p:sp>
      <p:sp>
        <p:nvSpPr>
          <p:cNvPr id="129" name="Title Text"/>
          <p:cNvSpPr txBox="1">
            <a:spLocks noGrp="1"/>
          </p:cNvSpPr>
          <p:nvPr>
            <p:ph type="title"/>
          </p:nvPr>
        </p:nvSpPr>
        <p:spPr>
          <a:xfrm>
            <a:off x="251573" y="2677480"/>
            <a:ext cx="11688857" cy="1143000"/>
          </a:xfrm>
          <a:prstGeom prst="rect">
            <a:avLst/>
          </a:prstGeom>
        </p:spPr>
        <p:txBody>
          <a:bodyPr anchor="t"/>
          <a:lstStyle>
            <a:lvl1pPr algn="ctr">
              <a:lnSpc>
                <a:spcPct val="90000"/>
              </a:lnSpc>
              <a:defRPr sz="6000"/>
            </a:lvl1pPr>
          </a:lstStyle>
          <a:p>
            <a:r>
              <a:t>Title Text</a:t>
            </a:r>
          </a:p>
        </p:txBody>
      </p:sp>
      <p:pic>
        <p:nvPicPr>
          <p:cNvPr id="130" name="Ubisoft+Horizontal+Logo+WHITE.png" descr="Ubisoft+Horizontal+Logo+WHIT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154418" y="626432"/>
            <a:ext cx="1883135" cy="607429"/>
          </a:xfrm>
          <a:prstGeom prst="rect">
            <a:avLst/>
          </a:prstGeom>
          <a:ln w="12700">
            <a:miter lim="400000"/>
          </a:ln>
        </p:spPr>
      </p:pic>
      <p:sp>
        <p:nvSpPr>
          <p:cNvPr id="131" name="Ubisoft.com 2.0 + Community Platform"/>
          <p:cNvSpPr txBox="1">
            <a:spLocks noGrp="1"/>
          </p:cNvSpPr>
          <p:nvPr>
            <p:ph type="body" sz="quarter" idx="14"/>
          </p:nvPr>
        </p:nvSpPr>
        <p:spPr>
          <a:xfrm>
            <a:off x="3960768" y="6040886"/>
            <a:ext cx="4270464" cy="322204"/>
          </a:xfrm>
          <a:prstGeom prst="rect">
            <a:avLst/>
          </a:prstGeom>
        </p:spPr>
        <p:txBody>
          <a:bodyPr wrap="none">
            <a:spAutoFit/>
          </a:bodyPr>
          <a:lstStyle>
            <a:lvl1pPr marL="0" indent="0" algn="ctr">
              <a:lnSpc>
                <a:spcPct val="80000"/>
              </a:lnSpc>
              <a:spcBef>
                <a:spcPts val="0"/>
              </a:spcBef>
              <a:buSzTx/>
              <a:buNone/>
              <a:defRPr sz="1867">
                <a:solidFill>
                  <a:srgbClr val="FFFFFF"/>
                </a:solidFill>
                <a:latin typeface="+mn-lt"/>
                <a:ea typeface="+mn-ea"/>
                <a:cs typeface="+mn-cs"/>
                <a:sym typeface="Open Sans"/>
              </a:defRPr>
            </a:lvl1pPr>
          </a:lstStyle>
          <a:p>
            <a:r>
              <a:rPr dirty="0"/>
              <a:t>Ubisoft.com 2.0 + Community Platform</a:t>
            </a:r>
          </a:p>
        </p:txBody>
      </p:sp>
      <p:sp>
        <p:nvSpPr>
          <p:cNvPr id="132" name="Slide Number"/>
          <p:cNvSpPr txBox="1">
            <a:spLocks noGrp="1"/>
          </p:cNvSpPr>
          <p:nvPr>
            <p:ph type="sldNum" sz="quarter" idx="2"/>
          </p:nvPr>
        </p:nvSpPr>
        <p:spPr>
          <a:xfrm>
            <a:off x="11807081" y="6524147"/>
            <a:ext cx="153888" cy="153888"/>
          </a:xfrm>
          <a:prstGeom prst="rect">
            <a:avLst/>
          </a:prstGeom>
        </p:spPr>
        <p:txBody>
          <a:bodyPr anchor="ctr"/>
          <a:lstStyle>
            <a:lvl1pPr>
              <a:defRPr sz="667" b="0">
                <a:solidFill>
                  <a:srgbClr val="FFFFFF"/>
                </a:solidFill>
                <a:latin typeface="Ubisoft Sans Bold"/>
                <a:ea typeface="Roboto"/>
                <a:cs typeface="Ubisoft Sans Bold"/>
                <a:sym typeface="Roboto"/>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33179240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11431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DDBE69-F4C5-4EEE-BABF-DB084D486042}"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983696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DDBE69-F4C5-4EEE-BABF-DB084D486042}"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89294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DDBE69-F4C5-4EEE-BABF-DB084D486042}" type="datetimeFigureOut">
              <a:rPr lang="en-US" smtClean="0"/>
              <a:t>3/31/2020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418318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DDBE69-F4C5-4EEE-BABF-DB084D486042}" type="datetimeFigureOut">
              <a:rPr lang="en-US" smtClean="0"/>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01449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DDBE69-F4C5-4EEE-BABF-DB084D486042}" type="datetimeFigureOut">
              <a:rPr lang="en-US" smtClean="0"/>
              <a:t>3/31/2020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136227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1084213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761329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1DDBE69-F4C5-4EEE-BABF-DB084D486042}" type="datetimeFigureOut">
              <a:rPr lang="en-US" smtClean="0"/>
              <a:t>3/31/2020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D14A31C-D1AC-437F-961F-8B9DEE36633E}" type="slidenum">
              <a:rPr lang="en-US" smtClean="0"/>
              <a:t>‹#›</a:t>
            </a:fld>
            <a:endParaRPr lang="en-US"/>
          </a:p>
        </p:txBody>
      </p:sp>
    </p:spTree>
    <p:extLst>
      <p:ext uri="{BB962C8B-B14F-4D97-AF65-F5344CB8AC3E}">
        <p14:creationId xmlns:p14="http://schemas.microsoft.com/office/powerpoint/2010/main" val="301411958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webm"/><Relationship Id="rId1" Type="http://schemas.microsoft.com/office/2007/relationships/media" Target="../media/media6.webm"/><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webm"/><Relationship Id="rId1" Type="http://schemas.microsoft.com/office/2007/relationships/media" Target="../media/media9.webm"/><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p4"/><Relationship Id="rId1" Type="http://schemas.openxmlformats.org/officeDocument/2006/relationships/video" Target="NULL" TargetMode="External"/><Relationship Id="rId5" Type="http://schemas.openxmlformats.org/officeDocument/2006/relationships/hyperlink" Target="https://github.com/erincatto/box2d-lite"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7.png"/><Relationship Id="rId4"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eb.archive.org/web/20130328024036/http:/gafferongames.com/game-physics/fix-your-timeste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iki.libsdl.org/SDL_GetTick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e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thenumbat.github.io/cpp-course/sdl2/08/08.html" TargetMode="External"/><Relationship Id="rId4" Type="http://schemas.openxmlformats.org/officeDocument/2006/relationships/hyperlink" Target="https://wiki.libsdl.org/SDL_GetPerformanceCounter" TargetMode="External"/><Relationship Id="rId9" Type="http://schemas.openxmlformats.org/officeDocument/2006/relationships/hyperlink" Target="https://en.cppreference.com/w/cpp/chrono"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p4"/><Relationship Id="rId1" Type="http://schemas.openxmlformats.org/officeDocument/2006/relationships/video" Target="NULL" TargetMode="Externa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cs.microsoft.com/en-us/cpp/build/adding-references-in-visual-cpp-projects?view=vs-2019"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ebm"/><Relationship Id="rId1" Type="http://schemas.microsoft.com/office/2007/relationships/media" Target="../media/media4.webm"/><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
            <a:extLst>
              <a:ext uri="{FF2B5EF4-FFF2-40B4-BE49-F238E27FC236}">
                <a16:creationId xmlns:a16="http://schemas.microsoft.com/office/drawing/2014/main" id="{71F95831-6366-405B-ABAA-861E01B78F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76" r="-1723"/>
          <a:stretch/>
        </p:blipFill>
        <p:spPr>
          <a:xfrm>
            <a:off x="0" y="0"/>
            <a:ext cx="12425488" cy="6858000"/>
          </a:xfrm>
          <a:prstGeom prst="rect">
            <a:avLst/>
          </a:prstGeom>
        </p:spPr>
      </p:pic>
      <p:sp>
        <p:nvSpPr>
          <p:cNvPr id="404" name="Document Cover"/>
          <p:cNvSpPr txBox="1">
            <a:spLocks noGrp="1"/>
          </p:cNvSpPr>
          <p:nvPr>
            <p:ph type="title"/>
          </p:nvPr>
        </p:nvSpPr>
        <p:spPr>
          <a:xfrm>
            <a:off x="251569" y="2005553"/>
            <a:ext cx="11688857" cy="2846894"/>
          </a:xfrm>
          <a:prstGeom prst="rect">
            <a:avLst/>
          </a:prstGeom>
        </p:spPr>
        <p:txBody>
          <a:bodyPr anchor="ctr">
            <a:normAutofit/>
          </a:bodyPr>
          <a:lstStyle/>
          <a:p>
            <a:r>
              <a:rPr lang="sr-Latn-RS" sz="6600" dirty="0">
                <a:solidFill>
                  <a:schemeClr val="tx1"/>
                </a:solidFill>
                <a:effectLst>
                  <a:outerShdw blurRad="38100" dist="38100" dir="2700000" algn="tl">
                    <a:srgbClr val="000000">
                      <a:alpha val="43137"/>
                    </a:srgbClr>
                  </a:outerShdw>
                </a:effectLst>
                <a:latin typeface="Ubisoft Sans" pitchFamily="50" charset="0"/>
              </a:rPr>
              <a:t>GAME PROGRAMMING IN </a:t>
            </a:r>
            <a:r>
              <a:rPr lang="fr-FR" sz="6600" dirty="0">
                <a:solidFill>
                  <a:schemeClr val="tx1"/>
                </a:solidFill>
                <a:effectLst>
                  <a:outerShdw blurRad="38100" dist="38100" dir="2700000" algn="tl">
                    <a:srgbClr val="000000">
                      <a:alpha val="43137"/>
                    </a:srgbClr>
                  </a:outerShdw>
                </a:effectLst>
                <a:latin typeface="Ubisoft Sans" pitchFamily="50" charset="0"/>
              </a:rPr>
              <a:t>C++</a:t>
            </a:r>
            <a:endParaRPr sz="2800" dirty="0">
              <a:solidFill>
                <a:schemeClr val="tx1"/>
              </a:solidFill>
              <a:effectLst>
                <a:outerShdw blurRad="38100" dist="38100" dir="2700000" algn="tl">
                  <a:srgbClr val="000000">
                    <a:alpha val="43137"/>
                  </a:srgbClr>
                </a:outerShdw>
              </a:effectLst>
              <a:latin typeface="Ubisoft Sans" pitchFamily="50" charset="0"/>
            </a:endParaRPr>
          </a:p>
        </p:txBody>
      </p:sp>
      <p:sp>
        <p:nvSpPr>
          <p:cNvPr id="9" name="00 MONTH 2017"/>
          <p:cNvSpPr txBox="1">
            <a:spLocks noGrp="1"/>
          </p:cNvSpPr>
          <p:nvPr>
            <p:ph type="body" idx="14"/>
          </p:nvPr>
        </p:nvSpPr>
        <p:spPr>
          <a:xfrm>
            <a:off x="5755199" y="6057984"/>
            <a:ext cx="681598" cy="289310"/>
          </a:xfrm>
          <a:prstGeom prst="rect">
            <a:avLst/>
          </a:prstGeom>
        </p:spPr>
        <p:txBody>
          <a:bodyPr/>
          <a:lstStyle>
            <a:lvl1pPr>
              <a:defRPr sz="3000" b="1" cap="all"/>
            </a:lvl1pPr>
          </a:lstStyle>
          <a:p>
            <a:r>
              <a:rPr lang="sr-Latn-RS" sz="1600" b="0" dirty="0">
                <a:latin typeface="Ubisoft Sans" pitchFamily="50" charset="0"/>
                <a:cs typeface="Ubisoft Sans Bold"/>
              </a:rPr>
              <a:t>2020</a:t>
            </a:r>
            <a:endParaRPr sz="1600" b="0" dirty="0">
              <a:latin typeface="Ubisoft Sans" pitchFamily="50" charset="0"/>
              <a:cs typeface="Ubisoft Sans Bold"/>
            </a:endParaRPr>
          </a:p>
        </p:txBody>
      </p:sp>
    </p:spTree>
    <p:extLst>
      <p:ext uri="{BB962C8B-B14F-4D97-AF65-F5344CB8AC3E}">
        <p14:creationId xmlns:p14="http://schemas.microsoft.com/office/powerpoint/2010/main" val="338438465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TQRoP">
            <a:hlinkClick r:id="" action="ppaction://media"/>
            <a:extLst>
              <a:ext uri="{FF2B5EF4-FFF2-40B4-BE49-F238E27FC236}">
                <a16:creationId xmlns:a16="http://schemas.microsoft.com/office/drawing/2014/main" id="{8C18C648-E317-4397-A0FB-34250DEE75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664"/>
          </a:xfrm>
        </p:spPr>
      </p:pic>
    </p:spTree>
    <p:extLst>
      <p:ext uri="{BB962C8B-B14F-4D97-AF65-F5344CB8AC3E}">
        <p14:creationId xmlns:p14="http://schemas.microsoft.com/office/powerpoint/2010/main" val="10328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D315-1504-4435-94D9-CE1DF76E47C9}"/>
              </a:ext>
            </a:extLst>
          </p:cNvPr>
          <p:cNvSpPr>
            <a:spLocks noGrp="1"/>
          </p:cNvSpPr>
          <p:nvPr>
            <p:ph type="title"/>
          </p:nvPr>
        </p:nvSpPr>
        <p:spPr/>
        <p:txBody>
          <a:bodyPr/>
          <a:lstStyle/>
          <a:p>
            <a:endParaRPr lang="sr-Latn-RS" dirty="0"/>
          </a:p>
        </p:txBody>
      </p:sp>
      <p:pic>
        <p:nvPicPr>
          <p:cNvPr id="4" name="ElderlyGlassChanticleer">
            <a:hlinkClick r:id="" action="ppaction://media"/>
            <a:extLst>
              <a:ext uri="{FF2B5EF4-FFF2-40B4-BE49-F238E27FC236}">
                <a16:creationId xmlns:a16="http://schemas.microsoft.com/office/drawing/2014/main" id="{5B9A83B2-C844-4B4F-BFCF-92FD445A81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598" cy="6858000"/>
          </a:xfrm>
        </p:spPr>
      </p:pic>
    </p:spTree>
    <p:extLst>
      <p:ext uri="{BB962C8B-B14F-4D97-AF65-F5344CB8AC3E}">
        <p14:creationId xmlns:p14="http://schemas.microsoft.com/office/powerpoint/2010/main" val="406096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D315-1504-4435-94D9-CE1DF76E47C9}"/>
              </a:ext>
            </a:extLst>
          </p:cNvPr>
          <p:cNvSpPr>
            <a:spLocks noGrp="1"/>
          </p:cNvSpPr>
          <p:nvPr>
            <p:ph type="title"/>
          </p:nvPr>
        </p:nvSpPr>
        <p:spPr/>
        <p:txBody>
          <a:bodyPr/>
          <a:lstStyle/>
          <a:p>
            <a:endParaRPr lang="sr-Latn-RS"/>
          </a:p>
        </p:txBody>
      </p:sp>
      <p:pic>
        <p:nvPicPr>
          <p:cNvPr id="4" name="7DUVQvN">
            <a:hlinkClick r:id="" action="ppaction://media"/>
            <a:extLst>
              <a:ext uri="{FF2B5EF4-FFF2-40B4-BE49-F238E27FC236}">
                <a16:creationId xmlns:a16="http://schemas.microsoft.com/office/drawing/2014/main" id="{75CA7ADF-5519-413B-8429-1C8BC96398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664"/>
          </a:xfrm>
        </p:spPr>
      </p:pic>
    </p:spTree>
    <p:extLst>
      <p:ext uri="{BB962C8B-B14F-4D97-AF65-F5344CB8AC3E}">
        <p14:creationId xmlns:p14="http://schemas.microsoft.com/office/powerpoint/2010/main" val="374540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Q8z3Wr9">
            <a:hlinkClick r:id="" action="ppaction://media"/>
            <a:extLst>
              <a:ext uri="{FF2B5EF4-FFF2-40B4-BE49-F238E27FC236}">
                <a16:creationId xmlns:a16="http://schemas.microsoft.com/office/drawing/2014/main" id="{17E55758-01EE-4AFF-AECE-E539B0F2DA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0697" y="2363"/>
            <a:ext cx="9139958" cy="6855637"/>
          </a:xfrm>
        </p:spPr>
      </p:pic>
    </p:spTree>
    <p:extLst>
      <p:ext uri="{BB962C8B-B14F-4D97-AF65-F5344CB8AC3E}">
        <p14:creationId xmlns:p14="http://schemas.microsoft.com/office/powerpoint/2010/main" val="67366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asygoingSmallHamster">
            <a:hlinkClick r:id="" action="ppaction://media"/>
            <a:extLst>
              <a:ext uri="{FF2B5EF4-FFF2-40B4-BE49-F238E27FC236}">
                <a16:creationId xmlns:a16="http://schemas.microsoft.com/office/drawing/2014/main" id="{F42DD57B-4D97-43B9-A858-418168AAD6C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598" cy="6858000"/>
          </a:xfrm>
        </p:spPr>
      </p:pic>
    </p:spTree>
    <p:extLst>
      <p:ext uri="{BB962C8B-B14F-4D97-AF65-F5344CB8AC3E}">
        <p14:creationId xmlns:p14="http://schemas.microsoft.com/office/powerpoint/2010/main" val="59930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EC99-C393-49EE-926A-DA66B2CB34AE}"/>
              </a:ext>
            </a:extLst>
          </p:cNvPr>
          <p:cNvSpPr>
            <a:spLocks noGrp="1"/>
          </p:cNvSpPr>
          <p:nvPr>
            <p:ph type="title"/>
          </p:nvPr>
        </p:nvSpPr>
        <p:spPr>
          <a:xfrm>
            <a:off x="633743" y="609599"/>
            <a:ext cx="3413156" cy="5273675"/>
          </a:xfrm>
        </p:spPr>
        <p:txBody>
          <a:bodyPr>
            <a:normAutofit/>
          </a:bodyPr>
          <a:lstStyle/>
          <a:p>
            <a:r>
              <a:rPr lang="sr-Latn-RS" dirty="0">
                <a:latin typeface="Calibri" panose="020F0502020204030204" pitchFamily="34" charset="0"/>
                <a:cs typeface="Calibri" panose="020F0502020204030204" pitchFamily="34" charset="0"/>
              </a:rPr>
              <a:t>3rd </a:t>
            </a:r>
            <a:r>
              <a:rPr lang="sr-Latn-RS" dirty="0" err="1">
                <a:latin typeface="Calibri" panose="020F0502020204030204" pitchFamily="34" charset="0"/>
                <a:cs typeface="Calibri" panose="020F0502020204030204" pitchFamily="34" charset="0"/>
              </a:rPr>
              <a:t>party</a:t>
            </a:r>
            <a:r>
              <a:rPr lang="sr-Latn-RS" dirty="0">
                <a:latin typeface="Calibri" panose="020F0502020204030204" pitchFamily="34" charset="0"/>
                <a:cs typeface="Calibri" panose="020F0502020204030204" pitchFamily="34" charset="0"/>
              </a:rPr>
              <a:t> fizika</a:t>
            </a:r>
          </a:p>
        </p:txBody>
      </p:sp>
      <p:pic>
        <p:nvPicPr>
          <p:cNvPr id="10" name="Picture 9">
            <a:extLst>
              <a:ext uri="{FF2B5EF4-FFF2-40B4-BE49-F238E27FC236}">
                <a16:creationId xmlns:a16="http://schemas.microsoft.com/office/drawing/2014/main" id="{2532A841-3876-4914-9400-39DC9FE511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5479A060-B6B2-4D29-AACA-E5771B4B6D7E}"/>
              </a:ext>
            </a:extLst>
          </p:cNvPr>
          <p:cNvGraphicFramePr>
            <a:graphicFrameLocks noGrp="1"/>
          </p:cNvGraphicFramePr>
          <p:nvPr>
            <p:ph idx="1"/>
            <p:extLst>
              <p:ext uri="{D42A27DB-BD31-4B8C-83A1-F6EECF244321}">
                <p14:modId xmlns:p14="http://schemas.microsoft.com/office/powerpoint/2010/main" val="19394761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43575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6AB9-E440-4510-9E6A-637311EE0F20}"/>
              </a:ext>
            </a:extLst>
          </p:cNvPr>
          <p:cNvSpPr>
            <a:spLocks noGrp="1"/>
          </p:cNvSpPr>
          <p:nvPr>
            <p:ph type="title"/>
          </p:nvPr>
        </p:nvSpPr>
        <p:spPr/>
        <p:txBody>
          <a:bodyPr/>
          <a:lstStyle/>
          <a:p>
            <a:endParaRPr lang="sr-Latn-RS"/>
          </a:p>
        </p:txBody>
      </p:sp>
      <p:pic>
        <p:nvPicPr>
          <p:cNvPr id="4" name="Screen Recording 3">
            <a:hlinkClick r:id="" action="ppaction://media"/>
            <a:extLst>
              <a:ext uri="{FF2B5EF4-FFF2-40B4-BE49-F238E27FC236}">
                <a16:creationId xmlns:a16="http://schemas.microsoft.com/office/drawing/2014/main" id="{F22C4905-C510-478E-8F33-164F8E09D036}"/>
              </a:ext>
            </a:extLst>
          </p:cNvPr>
          <p:cNvPicPr>
            <a:picLocks noGrp="1" noChangeAspect="1"/>
          </p:cNvPicPr>
          <p:nvPr>
            <p:ph idx="1"/>
            <a:videoFile r:link="rId1"/>
            <p:extLst>
              <p:ext uri="{DAA4B4D4-6D71-4841-9C94-3DE7FCFB9230}">
                <p14:media xmlns:p14="http://schemas.microsoft.com/office/powerpoint/2010/main" r:embed="rId2">
                  <p14:trim st="1100"/>
                </p14:media>
              </p:ext>
            </p:extLst>
          </p:nvPr>
        </p:nvPicPr>
        <p:blipFill>
          <a:blip r:embed="rId4"/>
          <a:stretch>
            <a:fillRect/>
          </a:stretch>
        </p:blipFill>
        <p:spPr>
          <a:xfrm>
            <a:off x="474763" y="0"/>
            <a:ext cx="11242474" cy="6569242"/>
          </a:xfrm>
        </p:spPr>
      </p:pic>
      <p:sp>
        <p:nvSpPr>
          <p:cNvPr id="5" name="Rectangle 4">
            <a:extLst>
              <a:ext uri="{FF2B5EF4-FFF2-40B4-BE49-F238E27FC236}">
                <a16:creationId xmlns:a16="http://schemas.microsoft.com/office/drawing/2014/main" id="{B196AD0E-6745-4327-8CB4-0C863D93D32C}"/>
              </a:ext>
            </a:extLst>
          </p:cNvPr>
          <p:cNvSpPr/>
          <p:nvPr/>
        </p:nvSpPr>
        <p:spPr>
          <a:xfrm>
            <a:off x="4881851" y="6577263"/>
            <a:ext cx="2417650" cy="246221"/>
          </a:xfrm>
          <a:prstGeom prst="rect">
            <a:avLst/>
          </a:prstGeom>
        </p:spPr>
        <p:txBody>
          <a:bodyPr wrap="none">
            <a:spAutoFit/>
          </a:bodyPr>
          <a:lstStyle/>
          <a:p>
            <a:r>
              <a:rPr lang="sr-Latn-RS" sz="1000" dirty="0">
                <a:hlinkClick r:id="rId5"/>
              </a:rPr>
              <a:t>https://github.com/erincatto/box2d-lite</a:t>
            </a:r>
            <a:endParaRPr lang="sr-Latn-RS" sz="1000" dirty="0"/>
          </a:p>
        </p:txBody>
      </p:sp>
    </p:spTree>
    <p:extLst>
      <p:ext uri="{BB962C8B-B14F-4D97-AF65-F5344CB8AC3E}">
        <p14:creationId xmlns:p14="http://schemas.microsoft.com/office/powerpoint/2010/main" val="248811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4EAF-7106-40CE-97F3-53C7BDC00BCC}"/>
              </a:ext>
            </a:extLst>
          </p:cNvPr>
          <p:cNvSpPr>
            <a:spLocks noGrp="1"/>
          </p:cNvSpPr>
          <p:nvPr>
            <p:ph type="title"/>
          </p:nvPr>
        </p:nvSpPr>
        <p:spPr>
          <a:xfrm>
            <a:off x="919119" y="283214"/>
            <a:ext cx="10353762" cy="970450"/>
          </a:xfrm>
        </p:spPr>
        <p:txBody>
          <a:bodyPr/>
          <a:lstStyle/>
          <a:p>
            <a:r>
              <a:rPr lang="sr-Latn-RS" dirty="0">
                <a:latin typeface="Calibri" panose="020F0502020204030204" pitchFamily="34" charset="0"/>
                <a:cs typeface="Calibri" panose="020F0502020204030204" pitchFamily="34" charset="0"/>
              </a:rPr>
              <a:t>Fizika u našoj igri</a:t>
            </a:r>
          </a:p>
        </p:txBody>
      </p:sp>
      <p:pic>
        <p:nvPicPr>
          <p:cNvPr id="4" name="Content Placeholder 3">
            <a:extLst>
              <a:ext uri="{FF2B5EF4-FFF2-40B4-BE49-F238E27FC236}">
                <a16:creationId xmlns:a16="http://schemas.microsoft.com/office/drawing/2014/main" id="{8CD4F65E-1C86-44FE-8144-A88F579F11B2}"/>
              </a:ext>
            </a:extLst>
          </p:cNvPr>
          <p:cNvPicPr>
            <a:picLocks noGrp="1" noChangeAspect="1"/>
          </p:cNvPicPr>
          <p:nvPr>
            <p:ph idx="1"/>
          </p:nvPr>
        </p:nvPicPr>
        <p:blipFill>
          <a:blip r:embed="rId2"/>
          <a:stretch>
            <a:fillRect/>
          </a:stretch>
        </p:blipFill>
        <p:spPr>
          <a:xfrm>
            <a:off x="189560" y="2941009"/>
            <a:ext cx="3105583" cy="838317"/>
          </a:xfrm>
          <a:prstGeom prst="rect">
            <a:avLst/>
          </a:prstGeom>
        </p:spPr>
      </p:pic>
      <p:pic>
        <p:nvPicPr>
          <p:cNvPr id="5" name="Picture 4">
            <a:extLst>
              <a:ext uri="{FF2B5EF4-FFF2-40B4-BE49-F238E27FC236}">
                <a16:creationId xmlns:a16="http://schemas.microsoft.com/office/drawing/2014/main" id="{3BCB4B94-C097-4807-A4D8-4F6BD12625D7}"/>
              </a:ext>
            </a:extLst>
          </p:cNvPr>
          <p:cNvPicPr>
            <a:picLocks noChangeAspect="1"/>
          </p:cNvPicPr>
          <p:nvPr/>
        </p:nvPicPr>
        <p:blipFill>
          <a:blip r:embed="rId3"/>
          <a:stretch>
            <a:fillRect/>
          </a:stretch>
        </p:blipFill>
        <p:spPr>
          <a:xfrm>
            <a:off x="189560" y="1672414"/>
            <a:ext cx="2934109" cy="647790"/>
          </a:xfrm>
          <a:prstGeom prst="rect">
            <a:avLst/>
          </a:prstGeom>
        </p:spPr>
      </p:pic>
      <p:pic>
        <p:nvPicPr>
          <p:cNvPr id="6" name="Picture 5">
            <a:extLst>
              <a:ext uri="{FF2B5EF4-FFF2-40B4-BE49-F238E27FC236}">
                <a16:creationId xmlns:a16="http://schemas.microsoft.com/office/drawing/2014/main" id="{A8832D63-DDD4-4A11-8560-4FDFE78D7B34}"/>
              </a:ext>
            </a:extLst>
          </p:cNvPr>
          <p:cNvPicPr>
            <a:picLocks noChangeAspect="1"/>
          </p:cNvPicPr>
          <p:nvPr/>
        </p:nvPicPr>
        <p:blipFill rotWithShape="1">
          <a:blip r:embed="rId4"/>
          <a:srcRect r="3391"/>
          <a:stretch/>
        </p:blipFill>
        <p:spPr>
          <a:xfrm>
            <a:off x="189560" y="4400131"/>
            <a:ext cx="3920622" cy="1762371"/>
          </a:xfrm>
          <a:prstGeom prst="rect">
            <a:avLst/>
          </a:prstGeom>
        </p:spPr>
      </p:pic>
      <p:pic>
        <p:nvPicPr>
          <p:cNvPr id="7" name="Picture 6">
            <a:extLst>
              <a:ext uri="{FF2B5EF4-FFF2-40B4-BE49-F238E27FC236}">
                <a16:creationId xmlns:a16="http://schemas.microsoft.com/office/drawing/2014/main" id="{D9A1EAE0-8D73-48BE-8373-FFD28D06A006}"/>
              </a:ext>
            </a:extLst>
          </p:cNvPr>
          <p:cNvPicPr>
            <a:picLocks noChangeAspect="1"/>
          </p:cNvPicPr>
          <p:nvPr/>
        </p:nvPicPr>
        <p:blipFill>
          <a:blip r:embed="rId5"/>
          <a:stretch>
            <a:fillRect/>
          </a:stretch>
        </p:blipFill>
        <p:spPr>
          <a:xfrm>
            <a:off x="4247776" y="1449621"/>
            <a:ext cx="7849695" cy="5125165"/>
          </a:xfrm>
          <a:prstGeom prst="rect">
            <a:avLst/>
          </a:prstGeom>
        </p:spPr>
      </p:pic>
    </p:spTree>
    <p:extLst>
      <p:ext uri="{BB962C8B-B14F-4D97-AF65-F5344CB8AC3E}">
        <p14:creationId xmlns:p14="http://schemas.microsoft.com/office/powerpoint/2010/main" val="3566744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700C-5D69-45D0-8F51-FD14641A7BEE}"/>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FPS</a:t>
            </a:r>
          </a:p>
        </p:txBody>
      </p:sp>
      <p:sp>
        <p:nvSpPr>
          <p:cNvPr id="3" name="Content Placeholder 2">
            <a:extLst>
              <a:ext uri="{FF2B5EF4-FFF2-40B4-BE49-F238E27FC236}">
                <a16:creationId xmlns:a16="http://schemas.microsoft.com/office/drawing/2014/main" id="{92E93737-89FA-493E-985A-739C03F6B616}"/>
              </a:ext>
            </a:extLst>
          </p:cNvPr>
          <p:cNvSpPr>
            <a:spLocks noGrp="1"/>
          </p:cNvSpPr>
          <p:nvPr>
            <p:ph idx="1"/>
          </p:nvPr>
        </p:nvSpPr>
        <p:spPr/>
        <p:txBody>
          <a:bodyPr/>
          <a:lstStyle/>
          <a:p>
            <a:r>
              <a:rPr lang="sr-Latn-RS" dirty="0" err="1">
                <a:latin typeface="Calibri" panose="020F0502020204030204" pitchFamily="34" charset="0"/>
                <a:cs typeface="Calibri" panose="020F0502020204030204" pitchFamily="34" charset="0"/>
              </a:rPr>
              <a:t>Update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B6496DC-FAF2-4E28-9352-41902718D39C}"/>
              </a:ext>
            </a:extLst>
          </p:cNvPr>
          <p:cNvPicPr>
            <a:picLocks noChangeAspect="1"/>
          </p:cNvPicPr>
          <p:nvPr/>
        </p:nvPicPr>
        <p:blipFill>
          <a:blip r:embed="rId3"/>
          <a:stretch>
            <a:fillRect/>
          </a:stretch>
        </p:blipFill>
        <p:spPr>
          <a:xfrm>
            <a:off x="4075857" y="2300727"/>
            <a:ext cx="4029637" cy="3772426"/>
          </a:xfrm>
          <a:prstGeom prst="rect">
            <a:avLst/>
          </a:prstGeom>
        </p:spPr>
      </p:pic>
    </p:spTree>
    <p:extLst>
      <p:ext uri="{BB962C8B-B14F-4D97-AF65-F5344CB8AC3E}">
        <p14:creationId xmlns:p14="http://schemas.microsoft.com/office/powerpoint/2010/main" val="439771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700C-5D69-45D0-8F51-FD14641A7BEE}"/>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FPS</a:t>
            </a:r>
          </a:p>
        </p:txBody>
      </p:sp>
      <p:sp>
        <p:nvSpPr>
          <p:cNvPr id="3" name="Content Placeholder 2">
            <a:extLst>
              <a:ext uri="{FF2B5EF4-FFF2-40B4-BE49-F238E27FC236}">
                <a16:creationId xmlns:a16="http://schemas.microsoft.com/office/drawing/2014/main" id="{92E93737-89FA-493E-985A-739C03F6B616}"/>
              </a:ext>
            </a:extLst>
          </p:cNvPr>
          <p:cNvSpPr>
            <a:spLocks noGrp="1"/>
          </p:cNvSpPr>
          <p:nvPr>
            <p:ph idx="1"/>
          </p:nvPr>
        </p:nvSpPr>
        <p:spPr/>
        <p:txBody>
          <a:bodyPr/>
          <a:lstStyle/>
          <a:p>
            <a:r>
              <a:rPr lang="sr-Latn-RS" dirty="0" err="1">
                <a:latin typeface="Calibri" panose="020F0502020204030204" pitchFamily="34" charset="0"/>
                <a:cs typeface="Calibri" panose="020F0502020204030204" pitchFamily="34" charset="0"/>
              </a:rPr>
              <a:t>Update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3127EF2-6E27-4FB9-9BDE-97FD269C1EE2}"/>
              </a:ext>
            </a:extLst>
          </p:cNvPr>
          <p:cNvPicPr>
            <a:picLocks noChangeAspect="1"/>
          </p:cNvPicPr>
          <p:nvPr/>
        </p:nvPicPr>
        <p:blipFill>
          <a:blip r:embed="rId3"/>
          <a:stretch>
            <a:fillRect/>
          </a:stretch>
        </p:blipFill>
        <p:spPr>
          <a:xfrm>
            <a:off x="2496220" y="2601265"/>
            <a:ext cx="7188911" cy="3189935"/>
          </a:xfrm>
          <a:prstGeom prst="rect">
            <a:avLst/>
          </a:prstGeom>
        </p:spPr>
      </p:pic>
    </p:spTree>
    <p:extLst>
      <p:ext uri="{BB962C8B-B14F-4D97-AF65-F5344CB8AC3E}">
        <p14:creationId xmlns:p14="http://schemas.microsoft.com/office/powerpoint/2010/main" val="89215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89888F-2459-48D2-8A94-AE4AD8ADE0CB}"/>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Sitne izmene</a:t>
            </a:r>
          </a:p>
        </p:txBody>
      </p:sp>
      <p:sp>
        <p:nvSpPr>
          <p:cNvPr id="6" name="Content Placeholder 5">
            <a:extLst>
              <a:ext uri="{FF2B5EF4-FFF2-40B4-BE49-F238E27FC236}">
                <a16:creationId xmlns:a16="http://schemas.microsoft.com/office/drawing/2014/main" id="{FCFACA8F-DF8B-4446-8EDE-EC0F3A41DEB9}"/>
              </a:ext>
            </a:extLst>
          </p:cNvPr>
          <p:cNvSpPr>
            <a:spLocks noGrp="1"/>
          </p:cNvSpPr>
          <p:nvPr>
            <p:ph idx="1"/>
          </p:nvPr>
        </p:nvSpPr>
        <p:spPr>
          <a:xfrm>
            <a:off x="913795" y="2101417"/>
            <a:ext cx="10353762" cy="4058751"/>
          </a:xfrm>
        </p:spPr>
        <p:txBody>
          <a:bodyPr/>
          <a:lstStyle/>
          <a:p>
            <a:r>
              <a:rPr lang="sr-Latn-RS" dirty="0">
                <a:latin typeface="Calibri" panose="020F0502020204030204" pitchFamily="34" charset="0"/>
                <a:cs typeface="Calibri" panose="020F0502020204030204" pitchFamily="34" charset="0"/>
              </a:rPr>
              <a:t>Obrisao sve </a:t>
            </a:r>
            <a:r>
              <a:rPr lang="sr-Latn-RS" dirty="0" err="1">
                <a:latin typeface="Calibri" panose="020F0502020204030204" pitchFamily="34" charset="0"/>
                <a:cs typeface="Calibri" panose="020F0502020204030204" pitchFamily="34" charset="0"/>
              </a:rPr>
              <a:t>copy</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contructor</a:t>
            </a:r>
            <a:r>
              <a:rPr lang="sr-Latn-RS" dirty="0">
                <a:latin typeface="Calibri" panose="020F0502020204030204" pitchFamily="34" charset="0"/>
                <a:cs typeface="Calibri" panose="020F0502020204030204" pitchFamily="34" charset="0"/>
              </a:rPr>
              <a:t>-e i operatore dodele</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Uključio optimizacije u kompajleru (agresivniji </a:t>
            </a:r>
            <a:r>
              <a:rPr lang="sr-Latn-RS" dirty="0" err="1">
                <a:latin typeface="Calibri" panose="020F0502020204030204" pitchFamily="34" charset="0"/>
                <a:cs typeface="Calibri" panose="020F0502020204030204" pitchFamily="34" charset="0"/>
              </a:rPr>
              <a:t>inlining</a:t>
            </a:r>
            <a:r>
              <a:rPr lang="sr-Latn-RS" dirty="0">
                <a:latin typeface="Calibri" panose="020F0502020204030204" pitchFamily="34" charset="0"/>
                <a:cs typeface="Calibri" panose="020F0502020204030204" pitchFamily="34" charset="0"/>
              </a:rPr>
              <a:t>, korišćenje SIMD instrukcija)</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Probao </a:t>
            </a:r>
            <a:r>
              <a:rPr lang="sr-Latn-RS" dirty="0" err="1">
                <a:latin typeface="Calibri" panose="020F0502020204030204" pitchFamily="34" charset="0"/>
                <a:cs typeface="Calibri" panose="020F0502020204030204" pitchFamily="34" charset="0"/>
              </a:rPr>
              <a:t>Clang</a:t>
            </a:r>
            <a:r>
              <a:rPr lang="sr-Latn-RS" dirty="0">
                <a:latin typeface="Calibri" panose="020F0502020204030204" pitchFamily="34" charset="0"/>
                <a:cs typeface="Calibri" panose="020F0502020204030204" pitchFamily="34" charset="0"/>
              </a:rPr>
              <a:t> kao kompajler – testiranje performansi</a:t>
            </a: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TextureManager</a:t>
            </a:r>
            <a:r>
              <a:rPr lang="sr-Latn-RS" dirty="0">
                <a:latin typeface="Calibri" panose="020F0502020204030204" pitchFamily="34" charset="0"/>
                <a:cs typeface="Calibri" panose="020F0502020204030204" pitchFamily="34" charset="0"/>
              </a:rPr>
              <a:t> klasa (</a:t>
            </a:r>
            <a:r>
              <a:rPr lang="sr-Latn-RS" dirty="0" err="1">
                <a:latin typeface="Calibri" panose="020F0502020204030204" pitchFamily="34" charset="0"/>
                <a:cs typeface="Calibri" panose="020F0502020204030204" pitchFamily="34" charset="0"/>
              </a:rPr>
              <a:t>hashmap</a:t>
            </a:r>
            <a:r>
              <a:rPr lang="sr-Latn-RS" dirty="0">
                <a:latin typeface="Calibri" panose="020F0502020204030204" pitchFamily="34" charset="0"/>
                <a:cs typeface="Calibri" panose="020F0502020204030204" pitchFamily="34" charset="0"/>
              </a:rPr>
              <a:t> tekstura i imena, </a:t>
            </a:r>
            <a:r>
              <a:rPr lang="sr-Latn-RS" dirty="0" err="1">
                <a:latin typeface="Calibri" panose="020F0502020204030204" pitchFamily="34" charset="0"/>
                <a:cs typeface="Calibri" panose="020F0502020204030204" pitchFamily="34" charset="0"/>
              </a:rPr>
              <a:t>Create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Get</a:t>
            </a:r>
            <a:r>
              <a:rPr lang="sr-Latn-RS" dirty="0">
                <a:latin typeface="Calibri" panose="020F0502020204030204" pitchFamily="34" charset="0"/>
                <a:cs typeface="Calibri" panose="020F0502020204030204" pitchFamily="34" charset="0"/>
              </a:rPr>
              <a:t>) – pogledati kod van časa</a:t>
            </a:r>
          </a:p>
        </p:txBody>
      </p:sp>
    </p:spTree>
    <p:extLst>
      <p:ext uri="{BB962C8B-B14F-4D97-AF65-F5344CB8AC3E}">
        <p14:creationId xmlns:p14="http://schemas.microsoft.com/office/powerpoint/2010/main" val="218809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A5AD-772C-42AE-B74C-7C4B960D413E}"/>
              </a:ext>
            </a:extLst>
          </p:cNvPr>
          <p:cNvSpPr>
            <a:spLocks noGrp="1"/>
          </p:cNvSpPr>
          <p:nvPr>
            <p:ph type="title"/>
          </p:nvPr>
        </p:nvSpPr>
        <p:spPr/>
        <p:txBody>
          <a:bodyPr/>
          <a:lstStyle/>
          <a:p>
            <a:endParaRPr lang="sr-Latn-RS"/>
          </a:p>
        </p:txBody>
      </p:sp>
      <p:pic>
        <p:nvPicPr>
          <p:cNvPr id="4" name="0n7au">
            <a:hlinkClick r:id="" action="ppaction://media"/>
            <a:extLst>
              <a:ext uri="{FF2B5EF4-FFF2-40B4-BE49-F238E27FC236}">
                <a16:creationId xmlns:a16="http://schemas.microsoft.com/office/drawing/2014/main" id="{06BC863D-F7CB-4A46-873C-829C909BD1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664"/>
          </a:xfrm>
        </p:spPr>
      </p:pic>
    </p:spTree>
    <p:extLst>
      <p:ext uri="{BB962C8B-B14F-4D97-AF65-F5344CB8AC3E}">
        <p14:creationId xmlns:p14="http://schemas.microsoft.com/office/powerpoint/2010/main" val="150178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700C-5D69-45D0-8F51-FD14641A7BEE}"/>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FPS</a:t>
            </a:r>
          </a:p>
        </p:txBody>
      </p:sp>
      <p:sp>
        <p:nvSpPr>
          <p:cNvPr id="3" name="Content Placeholder 2">
            <a:extLst>
              <a:ext uri="{FF2B5EF4-FFF2-40B4-BE49-F238E27FC236}">
                <a16:creationId xmlns:a16="http://schemas.microsoft.com/office/drawing/2014/main" id="{92E93737-89FA-493E-985A-739C03F6B616}"/>
              </a:ext>
            </a:extLst>
          </p:cNvPr>
          <p:cNvSpPr>
            <a:spLocks noGrp="1"/>
          </p:cNvSpPr>
          <p:nvPr>
            <p:ph idx="1"/>
          </p:nvPr>
        </p:nvSpPr>
        <p:spPr/>
        <p:txBody>
          <a:bodyPr/>
          <a:lstStyle/>
          <a:p>
            <a:r>
              <a:rPr lang="sr-Latn-RS" dirty="0" err="1">
                <a:latin typeface="Calibri" panose="020F0502020204030204" pitchFamily="34" charset="0"/>
                <a:cs typeface="Calibri" panose="020F0502020204030204" pitchFamily="34" charset="0"/>
              </a:rPr>
              <a:t>Update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6F531B5-4891-4041-A70E-CA2135FB4F33}"/>
              </a:ext>
            </a:extLst>
          </p:cNvPr>
          <p:cNvPicPr>
            <a:picLocks noChangeAspect="1"/>
          </p:cNvPicPr>
          <p:nvPr/>
        </p:nvPicPr>
        <p:blipFill>
          <a:blip r:embed="rId3"/>
          <a:stretch>
            <a:fillRect/>
          </a:stretch>
        </p:blipFill>
        <p:spPr>
          <a:xfrm>
            <a:off x="3231278" y="2486309"/>
            <a:ext cx="5718795" cy="3862575"/>
          </a:xfrm>
          <a:prstGeom prst="rect">
            <a:avLst/>
          </a:prstGeom>
        </p:spPr>
      </p:pic>
      <p:sp>
        <p:nvSpPr>
          <p:cNvPr id="6" name="Rectangle 5">
            <a:extLst>
              <a:ext uri="{FF2B5EF4-FFF2-40B4-BE49-F238E27FC236}">
                <a16:creationId xmlns:a16="http://schemas.microsoft.com/office/drawing/2014/main" id="{3D4DC296-9F90-4029-AED3-858341407966}"/>
              </a:ext>
            </a:extLst>
          </p:cNvPr>
          <p:cNvSpPr/>
          <p:nvPr/>
        </p:nvSpPr>
        <p:spPr>
          <a:xfrm>
            <a:off x="6090675" y="6604084"/>
            <a:ext cx="6096000" cy="253916"/>
          </a:xfrm>
          <a:prstGeom prst="rect">
            <a:avLst/>
          </a:prstGeom>
        </p:spPr>
        <p:txBody>
          <a:bodyPr>
            <a:spAutoFit/>
          </a:bodyPr>
          <a:lstStyle/>
          <a:p>
            <a:r>
              <a:rPr lang="sr-Latn-RS" sz="1050" dirty="0">
                <a:latin typeface="Calibri" panose="020F0502020204030204" pitchFamily="34" charset="0"/>
                <a:cs typeface="Calibri" panose="020F0502020204030204" pitchFamily="34" charset="0"/>
                <a:hlinkClick r:id="rId4"/>
              </a:rPr>
              <a:t>https://web.archive.org/web/20130328024036/http://gafferongames.com/game-physics/fix-your-timestep/</a:t>
            </a:r>
            <a:r>
              <a:rPr lang="sr-Latn-RS" sz="105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577031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700C-5D69-45D0-8F51-FD14641A7BEE}"/>
              </a:ext>
            </a:extLst>
          </p:cNvPr>
          <p:cNvSpPr>
            <a:spLocks noGrp="1"/>
          </p:cNvSpPr>
          <p:nvPr>
            <p:ph type="title"/>
          </p:nvPr>
        </p:nvSpPr>
        <p:spPr>
          <a:xfrm>
            <a:off x="6648857" y="965196"/>
            <a:ext cx="4583022" cy="2633146"/>
          </a:xfrm>
        </p:spPr>
        <p:txBody>
          <a:bodyPr vert="horz" lIns="91440" tIns="45720" rIns="91440" bIns="45720" rtlCol="0" anchor="b">
            <a:normAutofit/>
          </a:bodyPr>
          <a:lstStyle/>
          <a:p>
            <a:r>
              <a:rPr lang="en-US" sz="5400" dirty="0">
                <a:latin typeface="Calibri" panose="020F0502020204030204" pitchFamily="34" charset="0"/>
                <a:cs typeface="Calibri" panose="020F0502020204030204" pitchFamily="34" charset="0"/>
              </a:rPr>
              <a:t>FPS</a:t>
            </a:r>
          </a:p>
        </p:txBody>
      </p:sp>
      <p:sp>
        <p:nvSpPr>
          <p:cNvPr id="3" name="Content Placeholder 2">
            <a:extLst>
              <a:ext uri="{FF2B5EF4-FFF2-40B4-BE49-F238E27FC236}">
                <a16:creationId xmlns:a16="http://schemas.microsoft.com/office/drawing/2014/main" id="{92E93737-89FA-493E-985A-739C03F6B616}"/>
              </a:ext>
            </a:extLst>
          </p:cNvPr>
          <p:cNvSpPr>
            <a:spLocks noGrp="1"/>
          </p:cNvSpPr>
          <p:nvPr>
            <p:ph idx="1"/>
          </p:nvPr>
        </p:nvSpPr>
        <p:spPr>
          <a:xfrm>
            <a:off x="6672857" y="3598339"/>
            <a:ext cx="4559022" cy="1675335"/>
          </a:xfrm>
        </p:spPr>
        <p:txBody>
          <a:bodyPr vert="horz" lIns="91440" tIns="45720" rIns="91440" bIns="45720" rtlCol="0" anchor="t">
            <a:normAutofit/>
          </a:bodyPr>
          <a:lstStyle/>
          <a:p>
            <a:pPr marL="0" indent="0" algn="ctr">
              <a:buNone/>
            </a:pPr>
            <a:r>
              <a:rPr lang="en-US">
                <a:solidFill>
                  <a:schemeClr val="tx1"/>
                </a:solidFill>
                <a:latin typeface="Calibri" panose="020F0502020204030204" pitchFamily="34" charset="0"/>
                <a:cs typeface="Calibri" panose="020F0502020204030204" pitchFamily="34" charset="0"/>
                <a:hlinkClick r:id="rId4"/>
              </a:rPr>
              <a:t>https://wiki.libsdl.org/SDL_GetTicks</a:t>
            </a:r>
            <a:r>
              <a:rPr lang="en-US">
                <a:solidFill>
                  <a:schemeClr val="tx1"/>
                </a:solidFill>
                <a:latin typeface="Calibri" panose="020F0502020204030204" pitchFamily="34" charset="0"/>
                <a:cs typeface="Calibri" panose="020F0502020204030204" pitchFamily="34" charset="0"/>
              </a:rPr>
              <a:t> </a:t>
            </a:r>
          </a:p>
        </p:txBody>
      </p:sp>
      <p:sp>
        <p:nvSpPr>
          <p:cNvPr id="17" name="Rectangle 14">
            <a:extLst>
              <a:ext uri="{FF2B5EF4-FFF2-40B4-BE49-F238E27FC236}">
                <a16:creationId xmlns:a16="http://schemas.microsoft.com/office/drawing/2014/main" id="{C02176EE-B068-452B-A4DC-58A2F8A80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504277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0D70C42-3237-4F69-ADE8-A0FD8924A93A}"/>
              </a:ext>
            </a:extLst>
          </p:cNvPr>
          <p:cNvPicPr>
            <a:picLocks noChangeAspect="1"/>
          </p:cNvPicPr>
          <p:nvPr/>
        </p:nvPicPr>
        <p:blipFill rotWithShape="1">
          <a:blip r:embed="rId5"/>
          <a:srcRect r="12557" b="-3"/>
          <a:stretch/>
        </p:blipFill>
        <p:spPr>
          <a:xfrm>
            <a:off x="1380489" y="1438360"/>
            <a:ext cx="4140271" cy="3835314"/>
          </a:xfrm>
          <a:prstGeom prst="rect">
            <a:avLst/>
          </a:prstGeom>
        </p:spPr>
      </p:pic>
    </p:spTree>
    <p:extLst>
      <p:ext uri="{BB962C8B-B14F-4D97-AF65-F5344CB8AC3E}">
        <p14:creationId xmlns:p14="http://schemas.microsoft.com/office/powerpoint/2010/main" val="724638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700C-5D69-45D0-8F51-FD14641A7BEE}"/>
              </a:ext>
            </a:extLst>
          </p:cNvPr>
          <p:cNvSpPr>
            <a:spLocks noGrp="1"/>
          </p:cNvSpPr>
          <p:nvPr>
            <p:ph type="title"/>
          </p:nvPr>
        </p:nvSpPr>
        <p:spPr>
          <a:xfrm>
            <a:off x="6648857" y="965196"/>
            <a:ext cx="4583022" cy="2633146"/>
          </a:xfrm>
        </p:spPr>
        <p:txBody>
          <a:bodyPr vert="horz" lIns="91440" tIns="45720" rIns="91440" bIns="45720" rtlCol="0" anchor="b">
            <a:normAutofit/>
          </a:bodyPr>
          <a:lstStyle/>
          <a:p>
            <a:r>
              <a:rPr lang="en-US" sz="5400" dirty="0">
                <a:latin typeface="Calibri" panose="020F0502020204030204" pitchFamily="34" charset="0"/>
                <a:cs typeface="Calibri" panose="020F0502020204030204" pitchFamily="34" charset="0"/>
              </a:rPr>
              <a:t>FPS</a:t>
            </a:r>
          </a:p>
        </p:txBody>
      </p:sp>
      <p:sp>
        <p:nvSpPr>
          <p:cNvPr id="3" name="Content Placeholder 2">
            <a:extLst>
              <a:ext uri="{FF2B5EF4-FFF2-40B4-BE49-F238E27FC236}">
                <a16:creationId xmlns:a16="http://schemas.microsoft.com/office/drawing/2014/main" id="{92E93737-89FA-493E-985A-739C03F6B616}"/>
              </a:ext>
            </a:extLst>
          </p:cNvPr>
          <p:cNvSpPr>
            <a:spLocks noGrp="1"/>
          </p:cNvSpPr>
          <p:nvPr>
            <p:ph idx="1"/>
          </p:nvPr>
        </p:nvSpPr>
        <p:spPr>
          <a:xfrm>
            <a:off x="6672857" y="3598339"/>
            <a:ext cx="4559022" cy="1675335"/>
          </a:xfrm>
        </p:spPr>
        <p:txBody>
          <a:bodyPr vert="horz" lIns="91440" tIns="45720" rIns="91440" bIns="45720" rtlCol="0" anchor="t">
            <a:normAutofit/>
          </a:bodyPr>
          <a:lstStyle/>
          <a:p>
            <a:pPr marL="0" indent="0" algn="ctr">
              <a:buNone/>
            </a:pPr>
            <a:r>
              <a:rPr lang="en-US" sz="1400" dirty="0">
                <a:solidFill>
                  <a:schemeClr val="tx1"/>
                </a:solidFill>
                <a:latin typeface="Calibri" panose="020F0502020204030204" pitchFamily="34" charset="0"/>
                <a:cs typeface="Calibri" panose="020F0502020204030204" pitchFamily="34" charset="0"/>
                <a:hlinkClick r:id="rId4"/>
              </a:rPr>
              <a:t>https://wiki.libsdl.org/SDL_GetPerformanceCounter</a:t>
            </a:r>
            <a:r>
              <a:rPr lang="sr-Latn-RS" sz="1400" dirty="0">
                <a:solidFill>
                  <a:schemeClr val="tx1"/>
                </a:solidFill>
                <a:latin typeface="Calibri" panose="020F0502020204030204" pitchFamily="34" charset="0"/>
                <a:cs typeface="Calibri" panose="020F0502020204030204" pitchFamily="34" charset="0"/>
              </a:rPr>
              <a:t> </a:t>
            </a:r>
            <a:endParaRPr lang="en-US" sz="1400" dirty="0">
              <a:solidFill>
                <a:schemeClr val="tx1"/>
              </a:solidFill>
              <a:latin typeface="Calibri" panose="020F0502020204030204" pitchFamily="34" charset="0"/>
              <a:cs typeface="Calibri" panose="020F0502020204030204" pitchFamily="34" charset="0"/>
            </a:endParaRPr>
          </a:p>
        </p:txBody>
      </p:sp>
      <p:sp>
        <p:nvSpPr>
          <p:cNvPr id="17" name="Rectangle 14">
            <a:extLst>
              <a:ext uri="{FF2B5EF4-FFF2-40B4-BE49-F238E27FC236}">
                <a16:creationId xmlns:a16="http://schemas.microsoft.com/office/drawing/2014/main" id="{C02176EE-B068-452B-A4DC-58A2F8A80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504277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77C35D-9C91-4636-91FA-B2B054B4DC95}"/>
              </a:ext>
            </a:extLst>
          </p:cNvPr>
          <p:cNvSpPr/>
          <p:nvPr/>
        </p:nvSpPr>
        <p:spPr>
          <a:xfrm>
            <a:off x="8940368" y="6596390"/>
            <a:ext cx="3313354" cy="261610"/>
          </a:xfrm>
          <a:prstGeom prst="rect">
            <a:avLst/>
          </a:prstGeom>
        </p:spPr>
        <p:txBody>
          <a:bodyPr wrap="square">
            <a:spAutoFit/>
          </a:bodyPr>
          <a:lstStyle/>
          <a:p>
            <a:r>
              <a:rPr lang="sr-Latn-RS" sz="1050" dirty="0">
                <a:latin typeface="Calibri" panose="020F0502020204030204" pitchFamily="34" charset="0"/>
                <a:cs typeface="Calibri" panose="020F0502020204030204" pitchFamily="34" charset="0"/>
                <a:hlinkClick r:id="rId5"/>
              </a:rPr>
              <a:t>https://thenumbat.github.io/cpp-course/sdl2/08/08.html</a:t>
            </a:r>
            <a:r>
              <a:rPr lang="sr-Latn-RS" sz="1050" dirty="0">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E5517E44-1B5A-4D69-A697-6E3596DC6BE8}"/>
              </a:ext>
            </a:extLst>
          </p:cNvPr>
          <p:cNvPicPr>
            <a:picLocks noChangeAspect="1"/>
          </p:cNvPicPr>
          <p:nvPr/>
        </p:nvPicPr>
        <p:blipFill>
          <a:blip r:embed="rId6"/>
          <a:stretch>
            <a:fillRect/>
          </a:stretch>
        </p:blipFill>
        <p:spPr>
          <a:xfrm>
            <a:off x="1341934" y="1989219"/>
            <a:ext cx="4247761" cy="3470987"/>
          </a:xfrm>
          <a:prstGeom prst="rect">
            <a:avLst/>
          </a:prstGeom>
        </p:spPr>
      </p:pic>
      <p:pic>
        <p:nvPicPr>
          <p:cNvPr id="9" name="Picture 8">
            <a:extLst>
              <a:ext uri="{FF2B5EF4-FFF2-40B4-BE49-F238E27FC236}">
                <a16:creationId xmlns:a16="http://schemas.microsoft.com/office/drawing/2014/main" id="{749FD052-0B71-469D-847B-9C1C019AFF67}"/>
              </a:ext>
            </a:extLst>
          </p:cNvPr>
          <p:cNvPicPr>
            <a:picLocks noChangeAspect="1"/>
          </p:cNvPicPr>
          <p:nvPr/>
        </p:nvPicPr>
        <p:blipFill>
          <a:blip r:embed="rId7"/>
          <a:stretch>
            <a:fillRect/>
          </a:stretch>
        </p:blipFill>
        <p:spPr>
          <a:xfrm>
            <a:off x="1116902" y="1024505"/>
            <a:ext cx="4722425" cy="352825"/>
          </a:xfrm>
          <a:prstGeom prst="rect">
            <a:avLst/>
          </a:prstGeom>
        </p:spPr>
      </p:pic>
      <p:pic>
        <p:nvPicPr>
          <p:cNvPr id="10" name="Picture 9">
            <a:extLst>
              <a:ext uri="{FF2B5EF4-FFF2-40B4-BE49-F238E27FC236}">
                <a16:creationId xmlns:a16="http://schemas.microsoft.com/office/drawing/2014/main" id="{68F19C29-CF22-4AAC-94D7-9BCA5FA40E6F}"/>
              </a:ext>
            </a:extLst>
          </p:cNvPr>
          <p:cNvPicPr>
            <a:picLocks noChangeAspect="1"/>
          </p:cNvPicPr>
          <p:nvPr/>
        </p:nvPicPr>
        <p:blipFill>
          <a:blip r:embed="rId8"/>
          <a:stretch>
            <a:fillRect/>
          </a:stretch>
        </p:blipFill>
        <p:spPr>
          <a:xfrm>
            <a:off x="1653822" y="1540640"/>
            <a:ext cx="3648584" cy="323895"/>
          </a:xfrm>
          <a:prstGeom prst="rect">
            <a:avLst/>
          </a:prstGeom>
        </p:spPr>
      </p:pic>
      <p:sp>
        <p:nvSpPr>
          <p:cNvPr id="11" name="Rectangle 10">
            <a:extLst>
              <a:ext uri="{FF2B5EF4-FFF2-40B4-BE49-F238E27FC236}">
                <a16:creationId xmlns:a16="http://schemas.microsoft.com/office/drawing/2014/main" id="{26494696-9344-4A20-95D9-5B16F2CD84D6}"/>
              </a:ext>
            </a:extLst>
          </p:cNvPr>
          <p:cNvSpPr/>
          <p:nvPr/>
        </p:nvSpPr>
        <p:spPr>
          <a:xfrm>
            <a:off x="3570532" y="6072095"/>
            <a:ext cx="4643387" cy="369332"/>
          </a:xfrm>
          <a:prstGeom prst="rect">
            <a:avLst/>
          </a:prstGeom>
        </p:spPr>
        <p:txBody>
          <a:bodyPr wrap="none">
            <a:spAutoFit/>
          </a:bodyPr>
          <a:lstStyle/>
          <a:p>
            <a:r>
              <a:rPr lang="sr-Latn-RS" dirty="0">
                <a:latin typeface="Calibri" panose="020F0502020204030204" pitchFamily="34" charset="0"/>
                <a:cs typeface="Calibri" panose="020F0502020204030204" pitchFamily="34" charset="0"/>
              </a:rPr>
              <a:t>Post C++11, možemo da koristimo i </a:t>
            </a:r>
            <a:r>
              <a:rPr lang="sr-Latn-RS" dirty="0" err="1">
                <a:latin typeface="Calibri" panose="020F0502020204030204" pitchFamily="34" charset="0"/>
                <a:cs typeface="Calibri" panose="020F0502020204030204" pitchFamily="34" charset="0"/>
                <a:hlinkClick r:id="rId9"/>
              </a:rPr>
              <a:t>std</a:t>
            </a:r>
            <a:r>
              <a:rPr lang="sr-Latn-RS" dirty="0">
                <a:latin typeface="Calibri" panose="020F0502020204030204" pitchFamily="34" charset="0"/>
                <a:cs typeface="Calibri" panose="020F0502020204030204" pitchFamily="34" charset="0"/>
                <a:hlinkClick r:id="rId9"/>
              </a:rPr>
              <a:t>::</a:t>
            </a:r>
            <a:r>
              <a:rPr lang="sr-Latn-RS" dirty="0" err="1">
                <a:latin typeface="Calibri" panose="020F0502020204030204" pitchFamily="34" charset="0"/>
                <a:cs typeface="Calibri" panose="020F0502020204030204" pitchFamily="34" charset="0"/>
                <a:hlinkClick r:id="rId9"/>
              </a:rPr>
              <a:t>chrono</a:t>
            </a:r>
            <a:r>
              <a:rPr lang="sr-Latn-R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801918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86DC471-E31A-4DA0-9C21-2214562D4505}"/>
              </a:ext>
            </a:extLst>
          </p:cNvPr>
          <p:cNvPicPr>
            <a:picLocks noGrp="1" noChangeAspect="1"/>
          </p:cNvPicPr>
          <p:nvPr>
            <p:ph idx="1"/>
          </p:nvPr>
        </p:nvPicPr>
        <p:blipFill>
          <a:blip r:embed="rId2"/>
          <a:stretch>
            <a:fillRect/>
          </a:stretch>
        </p:blipFill>
        <p:spPr>
          <a:xfrm>
            <a:off x="1396096" y="435997"/>
            <a:ext cx="9399807" cy="5986006"/>
          </a:xfrm>
          <a:prstGeom prst="rect">
            <a:avLst/>
          </a:prstGeom>
        </p:spPr>
      </p:pic>
      <p:sp>
        <p:nvSpPr>
          <p:cNvPr id="5" name="Rectangle: Rounded Corners 4">
            <a:extLst>
              <a:ext uri="{FF2B5EF4-FFF2-40B4-BE49-F238E27FC236}">
                <a16:creationId xmlns:a16="http://schemas.microsoft.com/office/drawing/2014/main" id="{93417161-FFFC-499D-B3D0-F7E6D79699D7}"/>
              </a:ext>
            </a:extLst>
          </p:cNvPr>
          <p:cNvSpPr/>
          <p:nvPr/>
        </p:nvSpPr>
        <p:spPr>
          <a:xfrm>
            <a:off x="1917032" y="3545305"/>
            <a:ext cx="8760493" cy="1884948"/>
          </a:xfrm>
          <a:custGeom>
            <a:avLst/>
            <a:gdLst>
              <a:gd name="connsiteX0" fmla="*/ 0 w 8760493"/>
              <a:gd name="connsiteY0" fmla="*/ 314164 h 1884948"/>
              <a:gd name="connsiteX1" fmla="*/ 314164 w 8760493"/>
              <a:gd name="connsiteY1" fmla="*/ 0 h 1884948"/>
              <a:gd name="connsiteX2" fmla="*/ 813711 w 8760493"/>
              <a:gd name="connsiteY2" fmla="*/ 0 h 1884948"/>
              <a:gd name="connsiteX3" fmla="*/ 1313259 w 8760493"/>
              <a:gd name="connsiteY3" fmla="*/ 0 h 1884948"/>
              <a:gd name="connsiteX4" fmla="*/ 2056771 w 8760493"/>
              <a:gd name="connsiteY4" fmla="*/ 0 h 1884948"/>
              <a:gd name="connsiteX5" fmla="*/ 2474996 w 8760493"/>
              <a:gd name="connsiteY5" fmla="*/ 0 h 1884948"/>
              <a:gd name="connsiteX6" fmla="*/ 3055865 w 8760493"/>
              <a:gd name="connsiteY6" fmla="*/ 0 h 1884948"/>
              <a:gd name="connsiteX7" fmla="*/ 3799378 w 8760493"/>
              <a:gd name="connsiteY7" fmla="*/ 0 h 1884948"/>
              <a:gd name="connsiteX8" fmla="*/ 4542890 w 8760493"/>
              <a:gd name="connsiteY8" fmla="*/ 0 h 1884948"/>
              <a:gd name="connsiteX9" fmla="*/ 4879794 w 8760493"/>
              <a:gd name="connsiteY9" fmla="*/ 0 h 1884948"/>
              <a:gd name="connsiteX10" fmla="*/ 5216698 w 8760493"/>
              <a:gd name="connsiteY10" fmla="*/ 0 h 1884948"/>
              <a:gd name="connsiteX11" fmla="*/ 5716245 w 8760493"/>
              <a:gd name="connsiteY11" fmla="*/ 0 h 1884948"/>
              <a:gd name="connsiteX12" fmla="*/ 6378436 w 8760493"/>
              <a:gd name="connsiteY12" fmla="*/ 0 h 1884948"/>
              <a:gd name="connsiteX13" fmla="*/ 6959305 w 8760493"/>
              <a:gd name="connsiteY13" fmla="*/ 0 h 1884948"/>
              <a:gd name="connsiteX14" fmla="*/ 7702817 w 8760493"/>
              <a:gd name="connsiteY14" fmla="*/ 0 h 1884948"/>
              <a:gd name="connsiteX15" fmla="*/ 8446329 w 8760493"/>
              <a:gd name="connsiteY15" fmla="*/ 0 h 1884948"/>
              <a:gd name="connsiteX16" fmla="*/ 8760493 w 8760493"/>
              <a:gd name="connsiteY16" fmla="*/ 314164 h 1884948"/>
              <a:gd name="connsiteX17" fmla="*/ 8760493 w 8760493"/>
              <a:gd name="connsiteY17" fmla="*/ 758170 h 1884948"/>
              <a:gd name="connsiteX18" fmla="*/ 8760493 w 8760493"/>
              <a:gd name="connsiteY18" fmla="*/ 1189609 h 1884948"/>
              <a:gd name="connsiteX19" fmla="*/ 8760493 w 8760493"/>
              <a:gd name="connsiteY19" fmla="*/ 1570784 h 1884948"/>
              <a:gd name="connsiteX20" fmla="*/ 8446329 w 8760493"/>
              <a:gd name="connsiteY20" fmla="*/ 1884948 h 1884948"/>
              <a:gd name="connsiteX21" fmla="*/ 7702817 w 8760493"/>
              <a:gd name="connsiteY21" fmla="*/ 1884948 h 1884948"/>
              <a:gd name="connsiteX22" fmla="*/ 7284591 w 8760493"/>
              <a:gd name="connsiteY22" fmla="*/ 1884948 h 1884948"/>
              <a:gd name="connsiteX23" fmla="*/ 6866366 w 8760493"/>
              <a:gd name="connsiteY23" fmla="*/ 1884948 h 1884948"/>
              <a:gd name="connsiteX24" fmla="*/ 6448140 w 8760493"/>
              <a:gd name="connsiteY24" fmla="*/ 1884948 h 1884948"/>
              <a:gd name="connsiteX25" fmla="*/ 6029914 w 8760493"/>
              <a:gd name="connsiteY25" fmla="*/ 1884948 h 1884948"/>
              <a:gd name="connsiteX26" fmla="*/ 5693010 w 8760493"/>
              <a:gd name="connsiteY26" fmla="*/ 1884948 h 1884948"/>
              <a:gd name="connsiteX27" fmla="*/ 5112141 w 8760493"/>
              <a:gd name="connsiteY27" fmla="*/ 1884948 h 1884948"/>
              <a:gd name="connsiteX28" fmla="*/ 4368629 w 8760493"/>
              <a:gd name="connsiteY28" fmla="*/ 1884948 h 1884948"/>
              <a:gd name="connsiteX29" fmla="*/ 3625117 w 8760493"/>
              <a:gd name="connsiteY29" fmla="*/ 1884948 h 1884948"/>
              <a:gd name="connsiteX30" fmla="*/ 3125570 w 8760493"/>
              <a:gd name="connsiteY30" fmla="*/ 1884948 h 1884948"/>
              <a:gd name="connsiteX31" fmla="*/ 2626022 w 8760493"/>
              <a:gd name="connsiteY31" fmla="*/ 1884948 h 1884948"/>
              <a:gd name="connsiteX32" fmla="*/ 2289118 w 8760493"/>
              <a:gd name="connsiteY32" fmla="*/ 1884948 h 1884948"/>
              <a:gd name="connsiteX33" fmla="*/ 1708249 w 8760493"/>
              <a:gd name="connsiteY33" fmla="*/ 1884948 h 1884948"/>
              <a:gd name="connsiteX34" fmla="*/ 1208702 w 8760493"/>
              <a:gd name="connsiteY34" fmla="*/ 1884948 h 1884948"/>
              <a:gd name="connsiteX35" fmla="*/ 871798 w 8760493"/>
              <a:gd name="connsiteY35" fmla="*/ 1884948 h 1884948"/>
              <a:gd name="connsiteX36" fmla="*/ 314164 w 8760493"/>
              <a:gd name="connsiteY36" fmla="*/ 1884948 h 1884948"/>
              <a:gd name="connsiteX37" fmla="*/ 0 w 8760493"/>
              <a:gd name="connsiteY37" fmla="*/ 1570784 h 1884948"/>
              <a:gd name="connsiteX38" fmla="*/ 0 w 8760493"/>
              <a:gd name="connsiteY38" fmla="*/ 1164477 h 1884948"/>
              <a:gd name="connsiteX39" fmla="*/ 0 w 8760493"/>
              <a:gd name="connsiteY39" fmla="*/ 783302 h 1884948"/>
              <a:gd name="connsiteX40" fmla="*/ 0 w 8760493"/>
              <a:gd name="connsiteY40" fmla="*/ 314164 h 188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760493" h="1884948" extrusionOk="0">
                <a:moveTo>
                  <a:pt x="0" y="314164"/>
                </a:moveTo>
                <a:cubicBezTo>
                  <a:pt x="-42614" y="167762"/>
                  <a:pt x="177504" y="4966"/>
                  <a:pt x="314164" y="0"/>
                </a:cubicBezTo>
                <a:cubicBezTo>
                  <a:pt x="467704" y="-5296"/>
                  <a:pt x="604291" y="42716"/>
                  <a:pt x="813711" y="0"/>
                </a:cubicBezTo>
                <a:cubicBezTo>
                  <a:pt x="1023131" y="-42716"/>
                  <a:pt x="1079535" y="32295"/>
                  <a:pt x="1313259" y="0"/>
                </a:cubicBezTo>
                <a:cubicBezTo>
                  <a:pt x="1546983" y="-32295"/>
                  <a:pt x="1724154" y="10975"/>
                  <a:pt x="2056771" y="0"/>
                </a:cubicBezTo>
                <a:cubicBezTo>
                  <a:pt x="2389388" y="-10975"/>
                  <a:pt x="2383411" y="3247"/>
                  <a:pt x="2474996" y="0"/>
                </a:cubicBezTo>
                <a:cubicBezTo>
                  <a:pt x="2566581" y="-3247"/>
                  <a:pt x="2923580" y="39761"/>
                  <a:pt x="3055865" y="0"/>
                </a:cubicBezTo>
                <a:cubicBezTo>
                  <a:pt x="3188150" y="-39761"/>
                  <a:pt x="3518488" y="88025"/>
                  <a:pt x="3799378" y="0"/>
                </a:cubicBezTo>
                <a:cubicBezTo>
                  <a:pt x="4080268" y="-88025"/>
                  <a:pt x="4189847" y="57726"/>
                  <a:pt x="4542890" y="0"/>
                </a:cubicBezTo>
                <a:cubicBezTo>
                  <a:pt x="4895933" y="-57726"/>
                  <a:pt x="4712905" y="40337"/>
                  <a:pt x="4879794" y="0"/>
                </a:cubicBezTo>
                <a:cubicBezTo>
                  <a:pt x="5046683" y="-40337"/>
                  <a:pt x="5081503" y="29280"/>
                  <a:pt x="5216698" y="0"/>
                </a:cubicBezTo>
                <a:cubicBezTo>
                  <a:pt x="5351893" y="-29280"/>
                  <a:pt x="5530359" y="276"/>
                  <a:pt x="5716245" y="0"/>
                </a:cubicBezTo>
                <a:cubicBezTo>
                  <a:pt x="5902131" y="-276"/>
                  <a:pt x="6162964" y="44611"/>
                  <a:pt x="6378436" y="0"/>
                </a:cubicBezTo>
                <a:cubicBezTo>
                  <a:pt x="6593908" y="-44611"/>
                  <a:pt x="6762607" y="48087"/>
                  <a:pt x="6959305" y="0"/>
                </a:cubicBezTo>
                <a:cubicBezTo>
                  <a:pt x="7156003" y="-48087"/>
                  <a:pt x="7408778" y="6187"/>
                  <a:pt x="7702817" y="0"/>
                </a:cubicBezTo>
                <a:cubicBezTo>
                  <a:pt x="7996856" y="-6187"/>
                  <a:pt x="8178099" y="73801"/>
                  <a:pt x="8446329" y="0"/>
                </a:cubicBezTo>
                <a:cubicBezTo>
                  <a:pt x="8573103" y="-7058"/>
                  <a:pt x="8746489" y="148247"/>
                  <a:pt x="8760493" y="314164"/>
                </a:cubicBezTo>
                <a:cubicBezTo>
                  <a:pt x="8778322" y="426372"/>
                  <a:pt x="8728492" y="642732"/>
                  <a:pt x="8760493" y="758170"/>
                </a:cubicBezTo>
                <a:cubicBezTo>
                  <a:pt x="8792494" y="873608"/>
                  <a:pt x="8713160" y="1103056"/>
                  <a:pt x="8760493" y="1189609"/>
                </a:cubicBezTo>
                <a:cubicBezTo>
                  <a:pt x="8807826" y="1276162"/>
                  <a:pt x="8733636" y="1439251"/>
                  <a:pt x="8760493" y="1570784"/>
                </a:cubicBezTo>
                <a:cubicBezTo>
                  <a:pt x="8747554" y="1753881"/>
                  <a:pt x="8578431" y="1883314"/>
                  <a:pt x="8446329" y="1884948"/>
                </a:cubicBezTo>
                <a:cubicBezTo>
                  <a:pt x="8086356" y="1972661"/>
                  <a:pt x="7930016" y="1807679"/>
                  <a:pt x="7702817" y="1884948"/>
                </a:cubicBezTo>
                <a:cubicBezTo>
                  <a:pt x="7475618" y="1962217"/>
                  <a:pt x="7403004" y="1875828"/>
                  <a:pt x="7284591" y="1884948"/>
                </a:cubicBezTo>
                <a:cubicBezTo>
                  <a:pt x="7166178" y="1894068"/>
                  <a:pt x="7043237" y="1882996"/>
                  <a:pt x="6866366" y="1884948"/>
                </a:cubicBezTo>
                <a:cubicBezTo>
                  <a:pt x="6689496" y="1886900"/>
                  <a:pt x="6634043" y="1883182"/>
                  <a:pt x="6448140" y="1884948"/>
                </a:cubicBezTo>
                <a:cubicBezTo>
                  <a:pt x="6262237" y="1886714"/>
                  <a:pt x="6236994" y="1859477"/>
                  <a:pt x="6029914" y="1884948"/>
                </a:cubicBezTo>
                <a:cubicBezTo>
                  <a:pt x="5822834" y="1910419"/>
                  <a:pt x="5773173" y="1850904"/>
                  <a:pt x="5693010" y="1884948"/>
                </a:cubicBezTo>
                <a:cubicBezTo>
                  <a:pt x="5612847" y="1918992"/>
                  <a:pt x="5399480" y="1829453"/>
                  <a:pt x="5112141" y="1884948"/>
                </a:cubicBezTo>
                <a:cubicBezTo>
                  <a:pt x="4824802" y="1940443"/>
                  <a:pt x="4689077" y="1809252"/>
                  <a:pt x="4368629" y="1884948"/>
                </a:cubicBezTo>
                <a:cubicBezTo>
                  <a:pt x="4048181" y="1960644"/>
                  <a:pt x="3802975" y="1864147"/>
                  <a:pt x="3625117" y="1884948"/>
                </a:cubicBezTo>
                <a:cubicBezTo>
                  <a:pt x="3447259" y="1905749"/>
                  <a:pt x="3262893" y="1876469"/>
                  <a:pt x="3125570" y="1884948"/>
                </a:cubicBezTo>
                <a:cubicBezTo>
                  <a:pt x="2988247" y="1893427"/>
                  <a:pt x="2844341" y="1863736"/>
                  <a:pt x="2626022" y="1884948"/>
                </a:cubicBezTo>
                <a:cubicBezTo>
                  <a:pt x="2407703" y="1906160"/>
                  <a:pt x="2415502" y="1882714"/>
                  <a:pt x="2289118" y="1884948"/>
                </a:cubicBezTo>
                <a:cubicBezTo>
                  <a:pt x="2162734" y="1887182"/>
                  <a:pt x="1831378" y="1849804"/>
                  <a:pt x="1708249" y="1884948"/>
                </a:cubicBezTo>
                <a:cubicBezTo>
                  <a:pt x="1585120" y="1920092"/>
                  <a:pt x="1378448" y="1864528"/>
                  <a:pt x="1208702" y="1884948"/>
                </a:cubicBezTo>
                <a:cubicBezTo>
                  <a:pt x="1038956" y="1905368"/>
                  <a:pt x="992483" y="1870718"/>
                  <a:pt x="871798" y="1884948"/>
                </a:cubicBezTo>
                <a:cubicBezTo>
                  <a:pt x="751113" y="1899178"/>
                  <a:pt x="525907" y="1843801"/>
                  <a:pt x="314164" y="1884948"/>
                </a:cubicBezTo>
                <a:cubicBezTo>
                  <a:pt x="133930" y="1881571"/>
                  <a:pt x="-45521" y="1753357"/>
                  <a:pt x="0" y="1570784"/>
                </a:cubicBezTo>
                <a:cubicBezTo>
                  <a:pt x="-27561" y="1444360"/>
                  <a:pt x="47052" y="1294740"/>
                  <a:pt x="0" y="1164477"/>
                </a:cubicBezTo>
                <a:cubicBezTo>
                  <a:pt x="-47052" y="1034214"/>
                  <a:pt x="21345" y="878078"/>
                  <a:pt x="0" y="783302"/>
                </a:cubicBezTo>
                <a:cubicBezTo>
                  <a:pt x="-21345" y="688526"/>
                  <a:pt x="50398" y="495925"/>
                  <a:pt x="0" y="314164"/>
                </a:cubicBezTo>
                <a:close/>
              </a:path>
            </a:pathLst>
          </a:custGeom>
          <a:noFill/>
          <a:ln w="3810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343160403">
                  <a:prstGeom prst="roundRect">
                    <a:avLst/>
                  </a:prstGeom>
                  <ask:type>
                    <ask:lineSketchScribble/>
                  </ask:type>
                </ask:lineSketchStyleProps>
              </a:ext>
            </a:extLst>
          </a:ln>
        </p:spPr>
        <p:style>
          <a:lnRef idx="0">
            <a:scrgbClr r="0" g="0" b="0"/>
          </a:lnRef>
          <a:fillRef idx="0">
            <a:scrgbClr r="0" g="0" b="0"/>
          </a:fillRef>
          <a:effectRef idx="0">
            <a:scrgbClr r="0" g="0" b="0"/>
          </a:effectRef>
          <a:fontRef idx="minor">
            <a:schemeClr val="accent6"/>
          </a:fontRef>
        </p:style>
        <p:txBody>
          <a:bodyPr rtlCol="0" anchor="ctr"/>
          <a:lstStyle/>
          <a:p>
            <a:pPr algn="ctr"/>
            <a:endParaRPr lang="sr-Latn-RS"/>
          </a:p>
        </p:txBody>
      </p:sp>
    </p:spTree>
    <p:extLst>
      <p:ext uri="{BB962C8B-B14F-4D97-AF65-F5344CB8AC3E}">
        <p14:creationId xmlns:p14="http://schemas.microsoft.com/office/powerpoint/2010/main" val="1957898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96CD-954C-4634-9401-F925187C400B}"/>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The</a:t>
            </a:r>
            <a:r>
              <a:rPr lang="sr-Latn-RS" dirty="0">
                <a:latin typeface="Calibri" panose="020F0502020204030204" pitchFamily="34" charset="0"/>
                <a:cs typeface="Calibri" panose="020F0502020204030204" pitchFamily="34" charset="0"/>
              </a:rPr>
              <a:t> Game</a:t>
            </a:r>
          </a:p>
        </p:txBody>
      </p:sp>
      <p:sp>
        <p:nvSpPr>
          <p:cNvPr id="3" name="Content Placeholder 2">
            <a:extLst>
              <a:ext uri="{FF2B5EF4-FFF2-40B4-BE49-F238E27FC236}">
                <a16:creationId xmlns:a16="http://schemas.microsoft.com/office/drawing/2014/main" id="{08BD3DBE-1CBD-4C55-B6C0-07EB47ACC55E}"/>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rPr>
              <a:t>Želimo da koristimo isti </a:t>
            </a:r>
            <a:r>
              <a:rPr lang="sr-Latn-RS" dirty="0" err="1">
                <a:latin typeface="Calibri" panose="020F0502020204030204" pitchFamily="34" charset="0"/>
                <a:cs typeface="Calibri" panose="020F0502020204030204" pitchFamily="34" charset="0"/>
              </a:rPr>
              <a:t>engine</a:t>
            </a:r>
            <a:r>
              <a:rPr lang="sr-Latn-RS" dirty="0">
                <a:latin typeface="Calibri" panose="020F0502020204030204" pitchFamily="34" charset="0"/>
                <a:cs typeface="Calibri" panose="020F0502020204030204" pitchFamily="34" charset="0"/>
              </a:rPr>
              <a:t> za sve igre na ovom kursu</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Želimo da odvojimo zajedničke funkcionalnosti od specifičnih</a:t>
            </a:r>
          </a:p>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349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96CD-954C-4634-9401-F925187C400B}"/>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The</a:t>
            </a:r>
            <a:r>
              <a:rPr lang="sr-Latn-RS" dirty="0">
                <a:latin typeface="Calibri" panose="020F0502020204030204" pitchFamily="34" charset="0"/>
                <a:cs typeface="Calibri" panose="020F0502020204030204" pitchFamily="34" charset="0"/>
              </a:rPr>
              <a:t> Game</a:t>
            </a:r>
          </a:p>
        </p:txBody>
      </p:sp>
      <p:sp>
        <p:nvSpPr>
          <p:cNvPr id="9" name="Content Placeholder 8">
            <a:extLst>
              <a:ext uri="{FF2B5EF4-FFF2-40B4-BE49-F238E27FC236}">
                <a16:creationId xmlns:a16="http://schemas.microsoft.com/office/drawing/2014/main" id="{B0D792C0-914D-4778-A65B-FDE365347C59}"/>
              </a:ext>
            </a:extLst>
          </p:cNvPr>
          <p:cNvSpPr>
            <a:spLocks noGrp="1"/>
          </p:cNvSpPr>
          <p:nvPr>
            <p:ph idx="1"/>
          </p:nvPr>
        </p:nvSpPr>
        <p:spPr>
          <a:xfrm>
            <a:off x="4742586" y="6448425"/>
            <a:ext cx="3286488" cy="409575"/>
          </a:xfrm>
        </p:spPr>
        <p:txBody>
          <a:bodyPr/>
          <a:lstStyle/>
          <a:p>
            <a:pPr marL="36900" indent="0">
              <a:buNone/>
            </a:pPr>
            <a:r>
              <a:rPr lang="sr-Latn-RS" dirty="0" err="1">
                <a:latin typeface="Calibri" panose="020F0502020204030204" pitchFamily="34" charset="0"/>
                <a:cs typeface="Calibri" panose="020F0502020204030204" pitchFamily="34" charset="0"/>
              </a:rPr>
              <a:t>Empty</a:t>
            </a:r>
            <a:r>
              <a:rPr lang="sr-Latn-RS" dirty="0">
                <a:latin typeface="Calibri" panose="020F0502020204030204" pitchFamily="34" charset="0"/>
                <a:cs typeface="Calibri" panose="020F0502020204030204" pitchFamily="34" charset="0"/>
              </a:rPr>
              <a:t> Project -&gt; Game </a:t>
            </a:r>
            <a:r>
              <a:rPr lang="sr-Latn-RS" dirty="0" err="1">
                <a:latin typeface="Calibri" panose="020F0502020204030204" pitchFamily="34" charset="0"/>
                <a:cs typeface="Calibri" panose="020F0502020204030204" pitchFamily="34" charset="0"/>
              </a:rPr>
              <a:t>Name</a:t>
            </a:r>
            <a:endParaRPr lang="sr-Latn-R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AA85C5F-5A44-49AB-BB5E-0D1D94DFB50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98614" l="3358" r="98832">
                        <a14:foregroundMark x1="99854" y1="65347" x2="99854" y2="65941"/>
                        <a14:foregroundMark x1="99854" y1="64158" x2="99854" y2="65347"/>
                        <a14:foregroundMark x1="99854" y1="62054" x2="99854" y2="64158"/>
                        <a14:foregroundMark x1="99854" y1="49001" x2="99854" y2="59592"/>
                        <a14:foregroundMark x1="99854" y1="17346" x2="99854" y2="30830"/>
                        <a14:foregroundMark x1="99854" y1="0" x2="99854" y2="1169"/>
                        <a14:foregroundMark x1="99854" y1="396" x2="99854" y2="296"/>
                        <a14:foregroundMark x1="44380" y1="4356" x2="26277" y2="7327"/>
                        <a14:foregroundMark x1="26277" y1="7327" x2="21168" y2="14455"/>
                        <a14:foregroundMark x1="21168" y1="14455" x2="17810" y2="24950"/>
                        <a14:foregroundMark x1="50803" y1="1188" x2="50803" y2="1188"/>
                        <a14:foregroundMark x1="33431" y1="4158" x2="33431" y2="4158"/>
                        <a14:foregroundMark x1="10511" y1="2178" x2="2920" y2="2970"/>
                        <a14:foregroundMark x1="2920" y1="2970" x2="3796" y2="65743"/>
                        <a14:foregroundMark x1="3796" y1="65743" x2="6277" y2="75644"/>
                        <a14:foregroundMark x1="6277" y1="75644" x2="11095" y2="83366"/>
                        <a14:foregroundMark x1="11095" y1="83366" x2="50657" y2="99010"/>
                        <a14:foregroundMark x1="50657" y1="99010" x2="91825" y2="96238"/>
                        <a14:foregroundMark x1="91825" y1="96238" x2="96058" y2="85743"/>
                        <a14:foregroundMark x1="96058" y1="85743" x2="91095" y2="76238"/>
                        <a14:foregroundMark x1="91095" y1="76238" x2="51971" y2="71485"/>
                        <a14:foregroundMark x1="51971" y1="71485" x2="47591" y2="59604"/>
                        <a14:foregroundMark x1="47591" y1="59604" x2="45255" y2="29901"/>
                        <a14:foregroundMark x1="45255" y1="29901" x2="39562" y2="14257"/>
                        <a14:foregroundMark x1="39562" y1="14257" x2="27591" y2="198"/>
                        <a14:foregroundMark x1="51461" y1="11065" x2="32409" y2="12079"/>
                        <a14:foregroundMark x1="52861" y1="10991" x2="52476" y2="11011"/>
                        <a14:foregroundMark x1="32409" y1="12079" x2="10511" y2="22376"/>
                        <a14:foregroundMark x1="10511" y1="22376" x2="5547" y2="38812"/>
                        <a14:foregroundMark x1="5547" y1="38812" x2="9197" y2="72475"/>
                        <a14:foregroundMark x1="9197" y1="72475" x2="12847" y2="82376"/>
                        <a14:foregroundMark x1="12847" y1="82376" x2="22774" y2="94257"/>
                        <a14:foregroundMark x1="22774" y1="94257" x2="31095" y2="98614"/>
                        <a14:foregroundMark x1="31095" y1="98614" x2="46715" y2="99406"/>
                        <a14:foregroundMark x1="46715" y1="99406" x2="82920" y2="87129"/>
                        <a14:foregroundMark x1="82920" y1="87129" x2="95474" y2="78614"/>
                        <a14:foregroundMark x1="95474" y1="78614" x2="98248" y2="69109"/>
                        <a14:foregroundMark x1="98248" y1="69109" x2="97614" y2="65743"/>
                        <a14:foregroundMark x1="51919" y1="8535" x2="8467" y2="11089"/>
                        <a14:foregroundMark x1="8467" y1="11089" x2="6423" y2="11881"/>
                        <a14:foregroundMark x1="34307" y1="23564" x2="26861" y2="29901"/>
                        <a14:foregroundMark x1="26861" y1="29901" x2="19124" y2="49901"/>
                        <a14:foregroundMark x1="19124" y1="49901" x2="22044" y2="60594"/>
                        <a14:foregroundMark x1="22044" y1="60594" x2="28029" y2="54653"/>
                        <a14:foregroundMark x1="28029" y1="54653" x2="31679" y2="41584"/>
                        <a14:foregroundMark x1="31679" y1="41584" x2="22190" y2="35446"/>
                        <a14:foregroundMark x1="22190" y1="35446" x2="14599" y2="42772"/>
                        <a14:foregroundMark x1="14599" y1="42772" x2="13431" y2="45347"/>
                        <a14:foregroundMark x1="36496" y1="41188" x2="31241" y2="52871"/>
                        <a14:foregroundMark x1="31241" y1="52871" x2="29635" y2="62772"/>
                        <a14:foregroundMark x1="29635" y1="62772" x2="35620" y2="70297"/>
                        <a14:foregroundMark x1="35620" y1="70297" x2="43650" y2="56436"/>
                        <a14:foregroundMark x1="43650" y1="56436" x2="41606" y2="41980"/>
                        <a14:foregroundMark x1="41606" y1="41980" x2="31825" y2="41584"/>
                        <a14:foregroundMark x1="31825" y1="41584" x2="26423" y2="49109"/>
                        <a14:foregroundMark x1="26423" y1="49109" x2="23212" y2="59406"/>
                        <a14:foregroundMark x1="23212" y1="59406" x2="22628" y2="69703"/>
                        <a14:foregroundMark x1="22628" y1="69703" x2="22628" y2="69703"/>
                        <a14:foregroundMark x1="33431" y1="30693" x2="25255" y2="32079"/>
                        <a14:foregroundMark x1="25255" y1="32079" x2="15766" y2="37822"/>
                        <a14:foregroundMark x1="15766" y1="37822" x2="9927" y2="45545"/>
                        <a14:foregroundMark x1="9927" y1="45545" x2="7591" y2="55644"/>
                        <a14:foregroundMark x1="7591" y1="55644" x2="11533" y2="69307"/>
                        <a14:foregroundMark x1="11533" y1="69307" x2="35036" y2="84356"/>
                        <a14:foregroundMark x1="35036" y1="84356" x2="60000" y2="89109"/>
                        <a14:foregroundMark x1="60000" y1="89109" x2="72555" y2="85545"/>
                        <a14:foregroundMark x1="72555" y1="85545" x2="81198" y2="66492"/>
                        <a14:foregroundMark x1="52811" y1="24158" x2="43358" y2="19010"/>
                        <a14:foregroundMark x1="53538" y1="24554" x2="52811" y2="24158"/>
                        <a14:foregroundMark x1="43358" y1="19010" x2="22482" y2="17822"/>
                        <a14:foregroundMark x1="22482" y1="17822" x2="6861" y2="28515"/>
                        <a14:foregroundMark x1="6861" y1="28515" x2="1168" y2="49505"/>
                        <a14:foregroundMark x1="1168" y1="49505" x2="9781" y2="87921"/>
                        <a14:foregroundMark x1="9781" y1="87921" x2="26423" y2="98416"/>
                        <a14:foregroundMark x1="26423" y1="98416" x2="29051" y2="98416"/>
                        <a14:foregroundMark x1="29635" y1="30297" x2="19124" y2="32673"/>
                        <a14:foregroundMark x1="19124" y1="32673" x2="9781" y2="43168"/>
                        <a14:foregroundMark x1="9781" y1="43168" x2="4964" y2="55248"/>
                        <a14:foregroundMark x1="4964" y1="55248" x2="3066" y2="67723"/>
                        <a14:foregroundMark x1="3066" y1="67723" x2="3942" y2="78416"/>
                        <a14:foregroundMark x1="3942" y1="78416" x2="7299" y2="87525"/>
                        <a14:foregroundMark x1="7299" y1="87525" x2="15036" y2="95446"/>
                        <a14:foregroundMark x1="15036" y1="95446" x2="74015" y2="89109"/>
                        <a14:foregroundMark x1="74015" y1="89109" x2="78807" y2="66666"/>
                        <a14:foregroundMark x1="52944" y1="18811" x2="16350" y2="4950"/>
                        <a14:foregroundMark x1="16350" y1="4950" x2="4818" y2="4158"/>
                        <a14:foregroundMark x1="15474" y1="19010" x2="6423" y2="26139"/>
                        <a14:foregroundMark x1="6423" y1="26139" x2="4672" y2="59010"/>
                        <a14:foregroundMark x1="4672" y1="59010" x2="9051" y2="74059"/>
                        <a14:foregroundMark x1="9051" y1="74059" x2="18394" y2="83960"/>
                        <a14:foregroundMark x1="18394" y1="83960" x2="45109" y2="93663"/>
                        <a14:foregroundMark x1="45109" y1="93663" x2="59854" y2="94455"/>
                        <a14:foregroundMark x1="59854" y1="94455" x2="74015" y2="92871"/>
                        <a14:foregroundMark x1="74015" y1="92871" x2="87445" y2="85347"/>
                        <a14:foregroundMark x1="87445" y1="85347" x2="95474" y2="69901"/>
                        <a14:foregroundMark x1="95474" y1="69901" x2="95306" y2="66474"/>
                        <a14:foregroundMark x1="53111" y1="5408" x2="35328" y2="7921"/>
                        <a14:foregroundMark x1="35328" y1="7921" x2="27007" y2="13465"/>
                        <a14:foregroundMark x1="27007" y1="13465" x2="21460" y2="21584"/>
                        <a14:foregroundMark x1="21460" y1="21584" x2="17080" y2="34851"/>
                        <a14:foregroundMark x1="17080" y1="34851" x2="17080" y2="39802"/>
                        <a14:foregroundMark x1="48175" y1="31683" x2="48175" y2="31683"/>
                        <a14:foregroundMark x1="50949" y1="77624" x2="50949" y2="77624"/>
                        <a14:foregroundMark x1="63066" y1="75248" x2="63066" y2="75248"/>
                        <a14:foregroundMark x1="73139" y1="77030" x2="36788" y2="74455"/>
                        <a14:foregroundMark x1="36788" y1="74455" x2="28467" y2="77228"/>
                        <a14:foregroundMark x1="28467" y1="77228" x2="50219" y2="82376"/>
                        <a14:foregroundMark x1="50219" y1="82376" x2="68467" y2="78812"/>
                        <a14:foregroundMark x1="68467" y1="78812" x2="43504" y2="77030"/>
                        <a14:foregroundMark x1="41898" y1="1188" x2="8029" y2="1980"/>
                        <a14:foregroundMark x1="8029" y1="1980" x2="1314" y2="7327"/>
                        <a14:foregroundMark x1="1314" y1="7327" x2="3066" y2="89703"/>
                        <a14:foregroundMark x1="3066" y1="89703" x2="8175" y2="96832"/>
                        <a14:foregroundMark x1="8175" y1="96832" x2="15620" y2="98614"/>
                        <a14:foregroundMark x1="15620" y1="98614" x2="3796" y2="84950"/>
                        <a14:foregroundMark x1="3358" y1="96238" x2="3358" y2="96238"/>
                        <a14:backgroundMark x1="70803" y1="7129" x2="70803" y2="7129"/>
                        <a14:backgroundMark x1="68029" y1="6535" x2="70803" y2="16040"/>
                        <a14:backgroundMark x1="70803" y1="16040" x2="76496" y2="17822"/>
                        <a14:backgroundMark x1="81606" y1="10693" x2="71825" y2="8515"/>
                        <a14:backgroundMark x1="71825" y1="8515" x2="63942" y2="12079"/>
                        <a14:backgroundMark x1="63942" y1="12079" x2="64234" y2="24356"/>
                        <a14:backgroundMark x1="64234" y1="24356" x2="71533" y2="30693"/>
                        <a14:backgroundMark x1="71533" y1="30693" x2="80292" y2="32277"/>
                        <a14:backgroundMark x1="80292" y1="32277" x2="88175" y2="25545"/>
                        <a14:backgroundMark x1="88175" y1="25545" x2="87445" y2="15644"/>
                        <a14:backgroundMark x1="87445" y1="15644" x2="82482" y2="12475"/>
                        <a14:backgroundMark x1="91679" y1="1584" x2="75766" y2="10099"/>
                        <a14:backgroundMark x1="75766" y1="10099" x2="60146" y2="10099"/>
                        <a14:backgroundMark x1="60146" y1="10099" x2="56642" y2="20792"/>
                        <a14:backgroundMark x1="56642" y1="20792" x2="57080" y2="54851"/>
                        <a14:backgroundMark x1="57080" y1="54851" x2="63066" y2="63762"/>
                        <a14:backgroundMark x1="63066" y1="63762" x2="72409" y2="64356"/>
                        <a14:backgroundMark x1="72409" y1="64356" x2="99708" y2="62376"/>
                        <a14:backgroundMark x1="55912" y1="5545" x2="55912" y2="5545"/>
                        <a14:backgroundMark x1="56350" y1="1782" x2="55912" y2="396"/>
                        <a14:backgroundMark x1="55620" y1="5149" x2="55620" y2="5347"/>
                        <a14:backgroundMark x1="55912" y1="8317" x2="55912" y2="8317"/>
                        <a14:backgroundMark x1="54453" y1="7129" x2="61606" y2="7525"/>
                        <a14:backgroundMark x1="54015" y1="4158" x2="55912" y2="5743"/>
                        <a14:backgroundMark x1="54015" y1="8119" x2="58102" y2="11287"/>
                        <a14:backgroundMark x1="53577" y1="9307" x2="53869" y2="9901"/>
                        <a14:backgroundMark x1="54161" y1="8317" x2="53577" y2="9703"/>
                        <a14:backgroundMark x1="63796" y1="4554" x2="88759" y2="6733"/>
                        <a14:backgroundMark x1="88759" y1="6733" x2="80876" y2="10495"/>
                        <a14:backgroundMark x1="80876" y1="10495" x2="98248" y2="6733"/>
                        <a14:backgroundMark x1="98248" y1="6733" x2="99854" y2="0"/>
                        <a14:backgroundMark x1="63942" y1="3762" x2="63796" y2="4158"/>
                        <a14:backgroundMark x1="64526" y1="6931" x2="78832" y2="21782"/>
                        <a14:backgroundMark x1="78832" y1="21782" x2="72263" y2="14455"/>
                        <a14:backgroundMark x1="72263" y1="14455" x2="78832" y2="25545"/>
                        <a14:backgroundMark x1="78832" y1="25545" x2="71533" y2="17822"/>
                        <a14:backgroundMark x1="71533" y1="17822" x2="63504" y2="13663"/>
                        <a14:backgroundMark x1="63504" y1="13663" x2="74891" y2="22178"/>
                        <a14:backgroundMark x1="74891" y1="22178" x2="69051" y2="15842"/>
                        <a14:backgroundMark x1="69051" y1="15842" x2="77080" y2="25941"/>
                        <a14:backgroundMark x1="77080" y1="25941" x2="86423" y2="28515"/>
                        <a14:backgroundMark x1="86423" y1="28515" x2="74307" y2="14059"/>
                        <a14:backgroundMark x1="74307" y1="14059" x2="76496" y2="27525"/>
                        <a14:backgroundMark x1="76496" y1="27525" x2="83504" y2="34257"/>
                        <a14:backgroundMark x1="83504" y1="34257" x2="92409" y2="36238"/>
                        <a14:backgroundMark x1="92409" y1="36238" x2="88613" y2="23960"/>
                        <a14:backgroundMark x1="88613" y1="23960" x2="88029" y2="36832"/>
                        <a14:backgroundMark x1="88029" y1="36832" x2="87445" y2="21584"/>
                        <a14:backgroundMark x1="87445" y1="21584" x2="90073" y2="36832"/>
                        <a14:backgroundMark x1="90073" y1="36832" x2="89489" y2="26337"/>
                        <a14:backgroundMark x1="89489" y1="26337" x2="91241" y2="42772"/>
                        <a14:backgroundMark x1="91241" y1="42772" x2="91387" y2="30099"/>
                        <a14:backgroundMark x1="91387" y1="30099" x2="94599" y2="47525"/>
                        <a14:backgroundMark x1="94599" y1="47525" x2="96934" y2="25941"/>
                        <a14:backgroundMark x1="96934" y1="25941" x2="97518" y2="49109"/>
                        <a14:backgroundMark x1="97518" y1="49109" x2="98686" y2="30693"/>
                        <a14:backgroundMark x1="98686" y1="30693" x2="97810" y2="44356"/>
                        <a14:backgroundMark x1="97810" y1="44356" x2="96934" y2="23168"/>
                        <a14:backgroundMark x1="96934" y1="23168" x2="91971" y2="59802"/>
                        <a14:backgroundMark x1="91971" y1="59802" x2="96350" y2="26139"/>
                        <a14:backgroundMark x1="96350" y1="26139" x2="94891" y2="56436"/>
                        <a14:backgroundMark x1="94891" y1="56436" x2="97226" y2="27129"/>
                        <a14:backgroundMark x1="97226" y1="27129" x2="93577" y2="55644"/>
                        <a14:backgroundMark x1="93577" y1="55644" x2="96496" y2="36238"/>
                        <a14:backgroundMark x1="96496" y1="36238" x2="95766" y2="24158"/>
                        <a14:backgroundMark x1="95766" y1="24158" x2="90219" y2="42376"/>
                        <a14:backgroundMark x1="90219" y1="42376" x2="91533" y2="31881"/>
                        <a14:backgroundMark x1="91533" y1="31881" x2="89927" y2="42772"/>
                        <a14:backgroundMark x1="89927" y1="42772" x2="89197" y2="24554"/>
                        <a14:backgroundMark x1="89197" y1="24554" x2="86277" y2="39802"/>
                        <a14:backgroundMark x1="86277" y1="39802" x2="88467" y2="29307"/>
                        <a14:backgroundMark x1="88467" y1="29307" x2="80876" y2="23564"/>
                        <a14:backgroundMark x1="80876" y1="23564" x2="78540" y2="25347"/>
                        <a14:backgroundMark x1="98686" y1="32871" x2="99708" y2="1782"/>
                        <a14:backgroundMark x1="99708" y1="1782" x2="99854" y2="6337"/>
                        <a14:backgroundMark x1="53577" y1="17822" x2="56204" y2="19406"/>
                        <a14:backgroundMark x1="55182" y1="20000" x2="54453" y2="17426"/>
                        <a14:backgroundMark x1="55912" y1="21386" x2="55912" y2="21386"/>
                        <a14:backgroundMark x1="55912" y1="20594" x2="55912" y2="20594"/>
                        <a14:backgroundMark x1="55912" y1="20594" x2="55912" y2="20594"/>
                        <a14:backgroundMark x1="55912" y1="20000" x2="55912" y2="20000"/>
                        <a14:backgroundMark x1="55766" y1="20000" x2="55766" y2="20000"/>
                        <a14:backgroundMark x1="55620" y1="20000" x2="55620" y2="20594"/>
                        <a14:backgroundMark x1="55620" y1="20594" x2="55620" y2="20594"/>
                        <a14:backgroundMark x1="55620" y1="20594" x2="55620" y2="20594"/>
                        <a14:backgroundMark x1="56204" y1="20990" x2="56204" y2="20990"/>
                        <a14:backgroundMark x1="56204" y1="20792" x2="56058" y2="20594"/>
                        <a14:backgroundMark x1="55912" y1="20792" x2="55912" y2="20792"/>
                        <a14:backgroundMark x1="55912" y1="20990" x2="55912" y2="20990"/>
                        <a14:backgroundMark x1="53723" y1="24158" x2="53723" y2="24158"/>
                        <a14:backgroundMark x1="53723" y1="24554" x2="53723" y2="24554"/>
                        <a14:backgroundMark x1="53723" y1="24752" x2="53723" y2="24752"/>
                        <a14:backgroundMark x1="53723" y1="25347" x2="53723" y2="25347"/>
                        <a14:backgroundMark x1="53723" y1="24554" x2="53723" y2="24554"/>
                        <a14:backgroundMark x1="53869" y1="24158" x2="53869" y2="24158"/>
                        <a14:backgroundMark x1="53577" y1="24554" x2="53577" y2="24554"/>
                        <a14:backgroundMark x1="53431" y1="24554" x2="53431" y2="24554"/>
                        <a14:backgroundMark x1="58978" y1="25149" x2="63942" y2="32277"/>
                        <a14:backgroundMark x1="63942" y1="32277" x2="58102" y2="24158"/>
                        <a14:backgroundMark x1="58102" y1="24158" x2="64526" y2="32277"/>
                        <a14:backgroundMark x1="64526" y1="32277" x2="58832" y2="25545"/>
                        <a14:backgroundMark x1="58832" y1="25545" x2="65547" y2="34059"/>
                        <a14:backgroundMark x1="65547" y1="34059" x2="60000" y2="26931"/>
                        <a14:backgroundMark x1="60000" y1="26931" x2="74015" y2="43960"/>
                        <a14:backgroundMark x1="77810" y1="49703" x2="77810" y2="49703"/>
                        <a14:backgroundMark x1="80146" y1="53267" x2="75182" y2="45743"/>
                        <a14:backgroundMark x1="75182" y1="45743" x2="79854" y2="54059"/>
                        <a14:backgroundMark x1="79854" y1="54059" x2="75620" y2="44554"/>
                        <a14:backgroundMark x1="75620" y1="44554" x2="80730" y2="55644"/>
                        <a14:backgroundMark x1="80730" y1="55644" x2="76788" y2="45149"/>
                        <a14:backgroundMark x1="76788" y1="45149" x2="78540" y2="55644"/>
                        <a14:backgroundMark x1="78540" y1="55644" x2="74453" y2="46139"/>
                        <a14:backgroundMark x1="74453" y1="46139" x2="81314" y2="54059"/>
                        <a14:backgroundMark x1="81314" y1="54059" x2="76934" y2="45545"/>
                        <a14:backgroundMark x1="76934" y1="45545" x2="82044" y2="55446"/>
                        <a14:backgroundMark x1="82044" y1="55446" x2="82482" y2="56040"/>
                        <a14:backgroundMark x1="75912" y1="44356" x2="74453" y2="44356"/>
                        <a14:backgroundMark x1="78686" y1="57228" x2="80146" y2="59802"/>
                        <a14:backgroundMark x1="80730" y1="60792" x2="80730" y2="60792"/>
                        <a14:backgroundMark x1="80438" y1="60792" x2="80000" y2="61584"/>
                        <a14:backgroundMark x1="80000" y1="61782" x2="80730" y2="61386"/>
                        <a14:backgroundMark x1="81606" y1="60198" x2="81460" y2="60792"/>
                        <a14:backgroundMark x1="80438" y1="61386" x2="80146" y2="61188"/>
                        <a14:backgroundMark x1="80146" y1="60000" x2="80730" y2="59802"/>
                        <a14:backgroundMark x1="80876" y1="59802" x2="80876" y2="59802"/>
                        <a14:backgroundMark x1="96788" y1="58020" x2="96788" y2="58020"/>
                        <a14:backgroundMark x1="96642" y1="58020" x2="95620" y2="59010"/>
                        <a14:backgroundMark x1="94307" y1="59604" x2="94307" y2="59604"/>
                        <a14:backgroundMark x1="94891" y1="58614" x2="96058" y2="58614"/>
                        <a14:backgroundMark x1="96788" y1="58416" x2="96788" y2="58416"/>
                        <a14:backgroundMark x1="95620" y1="57030" x2="95620" y2="57030"/>
                        <a14:backgroundMark x1="95620" y1="58020" x2="94453" y2="59010"/>
                        <a14:backgroundMark x1="94891" y1="58020" x2="94891" y2="58020"/>
                        <a14:backgroundMark x1="95328" y1="58416" x2="97372" y2="61980"/>
                        <a14:backgroundMark x1="98394" y1="62772" x2="98832" y2="63366"/>
                        <a14:backgroundMark x1="99562" y1="64158" x2="99562" y2="64158"/>
                        <a14:backgroundMark x1="99562" y1="64158" x2="99562" y2="64158"/>
                        <a14:backgroundMark x1="98686" y1="64356" x2="98686" y2="64356"/>
                        <a14:backgroundMark x1="98248" y1="64356" x2="97518" y2="64752"/>
                        <a14:backgroundMark x1="97810" y1="65347" x2="97810" y2="65347"/>
                        <a14:backgroundMark x1="97518" y1="65743" x2="97518" y2="65743"/>
                        <a14:backgroundMark x1="97810" y1="65347" x2="97810" y2="65347"/>
                        <a14:backgroundMark x1="97372" y1="65149" x2="97956" y2="65347"/>
                        <a14:backgroundMark x1="97956" y1="65743" x2="97810" y2="65545"/>
                        <a14:backgroundMark x1="95182" y1="65743" x2="95620" y2="65941"/>
                        <a14:backgroundMark x1="99562" y1="65347" x2="99854" y2="50891"/>
                      </a14:backgroundRemoval>
                    </a14:imgEffect>
                  </a14:imgLayer>
                </a14:imgProps>
              </a:ext>
            </a:extLst>
          </a:blip>
          <a:srcRect r="1113"/>
          <a:stretch/>
        </p:blipFill>
        <p:spPr>
          <a:xfrm>
            <a:off x="2771213" y="1577486"/>
            <a:ext cx="6451995" cy="4810125"/>
          </a:xfrm>
          <a:prstGeom prst="rect">
            <a:avLst/>
          </a:prstGeom>
        </p:spPr>
      </p:pic>
    </p:spTree>
    <p:extLst>
      <p:ext uri="{BB962C8B-B14F-4D97-AF65-F5344CB8AC3E}">
        <p14:creationId xmlns:p14="http://schemas.microsoft.com/office/powerpoint/2010/main" val="480539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A8A6-E42A-4C47-8DC2-17F47DFA5F07}"/>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The</a:t>
            </a:r>
            <a:r>
              <a:rPr lang="sr-Latn-RS" dirty="0">
                <a:latin typeface="Calibri" panose="020F0502020204030204" pitchFamily="34" charset="0"/>
                <a:cs typeface="Calibri" panose="020F0502020204030204" pitchFamily="34" charset="0"/>
              </a:rPr>
              <a:t> Game</a:t>
            </a:r>
          </a:p>
        </p:txBody>
      </p:sp>
      <p:sp>
        <p:nvSpPr>
          <p:cNvPr id="5" name="Content Placeholder 4">
            <a:extLst>
              <a:ext uri="{FF2B5EF4-FFF2-40B4-BE49-F238E27FC236}">
                <a16:creationId xmlns:a16="http://schemas.microsoft.com/office/drawing/2014/main" id="{C7D32551-3510-49B3-AA17-F7D198429F48}"/>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rPr>
              <a:t>Treba nam način da </a:t>
            </a:r>
            <a:r>
              <a:rPr lang="sr-Latn-RS" dirty="0" err="1">
                <a:latin typeface="Calibri" panose="020F0502020204030204" pitchFamily="34" charset="0"/>
                <a:cs typeface="Calibri" panose="020F0502020204030204" pitchFamily="34" charset="0"/>
              </a:rPr>
              <a:t>include-ujemo</a:t>
            </a:r>
            <a:r>
              <a:rPr lang="sr-Latn-RS" dirty="0">
                <a:latin typeface="Calibri" panose="020F0502020204030204" pitchFamily="34" charset="0"/>
                <a:cs typeface="Calibri" panose="020F0502020204030204" pitchFamily="34" charset="0"/>
              </a:rPr>
              <a:t> tipove iz </a:t>
            </a:r>
            <a:r>
              <a:rPr lang="sr-Latn-RS" dirty="0" err="1">
                <a:latin typeface="Calibri" panose="020F0502020204030204" pitchFamily="34" charset="0"/>
                <a:cs typeface="Calibri" panose="020F0502020204030204" pitchFamily="34" charset="0"/>
              </a:rPr>
              <a:t>Engine.h</a:t>
            </a:r>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Pošto je </a:t>
            </a:r>
            <a:r>
              <a:rPr lang="sr-Latn-RS" dirty="0" err="1">
                <a:latin typeface="Calibri" panose="020F0502020204030204" pitchFamily="34" charset="0"/>
                <a:cs typeface="Calibri" panose="020F0502020204030204" pitchFamily="34" charset="0"/>
              </a:rPr>
              <a:t>Engine</a:t>
            </a:r>
            <a:r>
              <a:rPr lang="sr-Latn-RS" dirty="0">
                <a:latin typeface="Calibri" panose="020F0502020204030204" pitchFamily="34" charset="0"/>
                <a:cs typeface="Calibri" panose="020F0502020204030204" pitchFamily="34" charset="0"/>
              </a:rPr>
              <a:t> biblioteka, možemo da uradimo isto što i SDL, ubacimo sve javne </a:t>
            </a:r>
            <a:r>
              <a:rPr lang="sr-Latn-RS" dirty="0" err="1">
                <a:latin typeface="Calibri" panose="020F0502020204030204" pitchFamily="34" charset="0"/>
                <a:cs typeface="Calibri" panose="020F0502020204030204" pitchFamily="34" charset="0"/>
              </a:rPr>
              <a:t>Engine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headere</a:t>
            </a:r>
            <a:r>
              <a:rPr lang="sr-Latn-RS" dirty="0">
                <a:latin typeface="Calibri" panose="020F0502020204030204" pitchFamily="34" charset="0"/>
                <a:cs typeface="Calibri" panose="020F0502020204030204" pitchFamily="34" charset="0"/>
              </a:rPr>
              <a:t> u novi fajl: </a:t>
            </a:r>
            <a:r>
              <a:rPr lang="sr-Latn-RS" dirty="0" err="1">
                <a:latin typeface="Calibri" panose="020F0502020204030204" pitchFamily="34" charset="0"/>
                <a:cs typeface="Calibri" panose="020F0502020204030204" pitchFamily="34" charset="0"/>
              </a:rPr>
              <a:t>Engine.h</a:t>
            </a:r>
            <a:r>
              <a:rPr lang="sr-Latn-RS" dirty="0">
                <a:latin typeface="Calibri" panose="020F0502020204030204" pitchFamily="34" charset="0"/>
                <a:cs typeface="Calibri" panose="020F0502020204030204" pitchFamily="34" charset="0"/>
              </a:rPr>
              <a:t>, koji dodamo u </a:t>
            </a:r>
            <a:r>
              <a:rPr lang="sr-Latn-RS" dirty="0" err="1">
                <a:latin typeface="Calibri" panose="020F0502020204030204" pitchFamily="34" charset="0"/>
                <a:cs typeface="Calibri" panose="020F0502020204030204" pitchFamily="34" charset="0"/>
              </a:rPr>
              <a:t>precompiled</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header</a:t>
            </a:r>
            <a:r>
              <a:rPr lang="sr-Latn-RS" dirty="0">
                <a:latin typeface="Calibri" panose="020F0502020204030204" pitchFamily="34" charset="0"/>
                <a:cs typeface="Calibri" panose="020F0502020204030204" pitchFamily="34" charset="0"/>
              </a:rPr>
              <a:t> Game projekta</a:t>
            </a:r>
          </a:p>
        </p:txBody>
      </p:sp>
      <p:pic>
        <p:nvPicPr>
          <p:cNvPr id="3" name="Picture 2">
            <a:extLst>
              <a:ext uri="{FF2B5EF4-FFF2-40B4-BE49-F238E27FC236}">
                <a16:creationId xmlns:a16="http://schemas.microsoft.com/office/drawing/2014/main" id="{1B61259E-04B0-4991-B06F-BBDF5A355FF8}"/>
              </a:ext>
            </a:extLst>
          </p:cNvPr>
          <p:cNvPicPr>
            <a:picLocks noChangeAspect="1"/>
          </p:cNvPicPr>
          <p:nvPr/>
        </p:nvPicPr>
        <p:blipFill>
          <a:blip r:embed="rId2"/>
          <a:stretch>
            <a:fillRect/>
          </a:stretch>
        </p:blipFill>
        <p:spPr>
          <a:xfrm>
            <a:off x="4261620" y="2946472"/>
            <a:ext cx="3658111" cy="3772426"/>
          </a:xfrm>
          <a:prstGeom prst="rect">
            <a:avLst/>
          </a:prstGeom>
        </p:spPr>
      </p:pic>
    </p:spTree>
    <p:extLst>
      <p:ext uri="{BB962C8B-B14F-4D97-AF65-F5344CB8AC3E}">
        <p14:creationId xmlns:p14="http://schemas.microsoft.com/office/powerpoint/2010/main" val="2718012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A8A6-E42A-4C47-8DC2-17F47DFA5F07}"/>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The</a:t>
            </a:r>
            <a:r>
              <a:rPr lang="sr-Latn-RS" dirty="0">
                <a:latin typeface="Calibri" panose="020F0502020204030204" pitchFamily="34" charset="0"/>
                <a:cs typeface="Calibri" panose="020F0502020204030204" pitchFamily="34" charset="0"/>
              </a:rPr>
              <a:t> Game</a:t>
            </a:r>
          </a:p>
        </p:txBody>
      </p:sp>
      <p:sp>
        <p:nvSpPr>
          <p:cNvPr id="5" name="Content Placeholder 4">
            <a:extLst>
              <a:ext uri="{FF2B5EF4-FFF2-40B4-BE49-F238E27FC236}">
                <a16:creationId xmlns:a16="http://schemas.microsoft.com/office/drawing/2014/main" id="{C7D32551-3510-49B3-AA17-F7D198429F48}"/>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rPr>
              <a:t>Pošto koristimo </a:t>
            </a:r>
            <a:r>
              <a:rPr lang="sr-Latn-RS" dirty="0" err="1">
                <a:latin typeface="Calibri" panose="020F0502020204030204" pitchFamily="34" charset="0"/>
                <a:cs typeface="Calibri" panose="020F0502020204030204" pitchFamily="34" charset="0"/>
              </a:rPr>
              <a:t>nuget</a:t>
            </a:r>
            <a:r>
              <a:rPr lang="sr-Latn-RS" dirty="0">
                <a:latin typeface="Calibri" panose="020F0502020204030204" pitchFamily="34" charset="0"/>
                <a:cs typeface="Calibri" panose="020F0502020204030204" pitchFamily="34" charset="0"/>
              </a:rPr>
              <a:t> i SDL kao </a:t>
            </a:r>
            <a:r>
              <a:rPr lang="sr-Latn-RS" dirty="0" err="1">
                <a:latin typeface="Calibri" panose="020F0502020204030204" pitchFamily="34" charset="0"/>
                <a:cs typeface="Calibri" panose="020F0502020204030204" pitchFamily="34" charset="0"/>
              </a:rPr>
              <a:t>dll</a:t>
            </a:r>
            <a:r>
              <a:rPr lang="sr-Latn-RS" dirty="0">
                <a:latin typeface="Calibri" panose="020F0502020204030204" pitchFamily="34" charset="0"/>
                <a:cs typeface="Calibri" panose="020F0502020204030204" pitchFamily="34" charset="0"/>
              </a:rPr>
              <a:t>, i ovaj novi projekat mora da ima SDL2 i SDL2_image kao zavisnosti </a:t>
            </a:r>
            <a:r>
              <a:rPr lang="sr-Latn-RS" dirty="0">
                <a:latin typeface="Calibri" panose="020F0502020204030204" pitchFamily="34" charset="0"/>
                <a:cs typeface="Calibri" panose="020F0502020204030204" pitchFamily="34" charset="0"/>
                <a:sym typeface="Wingdings" panose="05000000000000000000" pitchFamily="2" charset="2"/>
              </a:rPr>
              <a:t></a:t>
            </a:r>
          </a:p>
          <a:p>
            <a:endParaRPr lang="sr-Latn-RS" dirty="0">
              <a:latin typeface="Calibri" panose="020F0502020204030204" pitchFamily="34" charset="0"/>
              <a:cs typeface="Calibri" panose="020F0502020204030204" pitchFamily="34" charset="0"/>
              <a:sym typeface="Wingdings" panose="05000000000000000000" pitchFamily="2" charset="2"/>
            </a:endParaRPr>
          </a:p>
          <a:p>
            <a:r>
              <a:rPr lang="sr-Latn-RS" dirty="0">
                <a:latin typeface="Calibri" panose="020F0502020204030204" pitchFamily="34" charset="0"/>
                <a:cs typeface="Calibri" panose="020F0502020204030204" pitchFamily="34" charset="0"/>
                <a:sym typeface="Wingdings" panose="05000000000000000000" pitchFamily="2" charset="2"/>
              </a:rPr>
              <a:t>Druga zavisnost je sam </a:t>
            </a:r>
            <a:r>
              <a:rPr lang="sr-Latn-RS" dirty="0" err="1">
                <a:latin typeface="Calibri" panose="020F0502020204030204" pitchFamily="34" charset="0"/>
                <a:cs typeface="Calibri" panose="020F0502020204030204" pitchFamily="34" charset="0"/>
                <a:sym typeface="Wingdings" panose="05000000000000000000" pitchFamily="2" charset="2"/>
              </a:rPr>
              <a:t>Engine</a:t>
            </a:r>
            <a:r>
              <a:rPr lang="sr-Latn-RS" dirty="0">
                <a:latin typeface="Calibri" panose="020F0502020204030204" pitchFamily="34" charset="0"/>
                <a:cs typeface="Calibri" panose="020F0502020204030204" pitchFamily="34" charset="0"/>
                <a:sym typeface="Wingdings" panose="05000000000000000000" pitchFamily="2" charset="2"/>
              </a:rPr>
              <a:t> projekat</a:t>
            </a:r>
            <a:endParaRPr lang="sr-Latn-RS" dirty="0">
              <a:latin typeface="Calibri" panose="020F0502020204030204" pitchFamily="34" charset="0"/>
              <a:cs typeface="Calibri" panose="020F0502020204030204" pitchFamily="34" charset="0"/>
            </a:endParaRPr>
          </a:p>
        </p:txBody>
      </p:sp>
      <p:pic>
        <p:nvPicPr>
          <p:cNvPr id="6" name="Screen Recording 5">
            <a:hlinkClick r:id="" action="ppaction://media"/>
            <a:extLst>
              <a:ext uri="{FF2B5EF4-FFF2-40B4-BE49-F238E27FC236}">
                <a16:creationId xmlns:a16="http://schemas.microsoft.com/office/drawing/2014/main" id="{59EB8CEA-0489-4BC2-BD77-8A68C959A293}"/>
              </a:ext>
            </a:extLst>
          </p:cNvPr>
          <p:cNvPicPr>
            <a:picLocks noChangeAspect="1"/>
          </p:cNvPicPr>
          <p:nvPr>
            <a:videoFile r:link="rId1"/>
            <p:extLst>
              <p:ext uri="{DAA4B4D4-6D71-4841-9C94-3DE7FCFB9230}">
                <p14:media xmlns:p14="http://schemas.microsoft.com/office/powerpoint/2010/main" r:embed="rId2">
                  <p14:trim end="4432.2"/>
                </p14:media>
              </p:ext>
            </p:extLst>
          </p:nvPr>
        </p:nvPicPr>
        <p:blipFill>
          <a:blip r:embed="rId4"/>
          <a:stretch>
            <a:fillRect/>
          </a:stretch>
        </p:blipFill>
        <p:spPr>
          <a:xfrm>
            <a:off x="2959768" y="3429000"/>
            <a:ext cx="6272463" cy="3265274"/>
          </a:xfrm>
          <a:prstGeom prst="rect">
            <a:avLst/>
          </a:prstGeom>
        </p:spPr>
      </p:pic>
    </p:spTree>
    <p:extLst>
      <p:ext uri="{BB962C8B-B14F-4D97-AF65-F5344CB8AC3E}">
        <p14:creationId xmlns:p14="http://schemas.microsoft.com/office/powerpoint/2010/main" val="299515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A8A6-E42A-4C47-8DC2-17F47DFA5F07}"/>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The</a:t>
            </a:r>
            <a:r>
              <a:rPr lang="sr-Latn-RS" dirty="0">
                <a:latin typeface="Calibri" panose="020F0502020204030204" pitchFamily="34" charset="0"/>
                <a:cs typeface="Calibri" panose="020F0502020204030204" pitchFamily="34" charset="0"/>
              </a:rPr>
              <a:t> Game</a:t>
            </a:r>
          </a:p>
        </p:txBody>
      </p:sp>
      <p:sp>
        <p:nvSpPr>
          <p:cNvPr id="5" name="Content Placeholder 4">
            <a:extLst>
              <a:ext uri="{FF2B5EF4-FFF2-40B4-BE49-F238E27FC236}">
                <a16:creationId xmlns:a16="http://schemas.microsoft.com/office/drawing/2014/main" id="{C7D32551-3510-49B3-AA17-F7D198429F48}"/>
              </a:ext>
            </a:extLst>
          </p:cNvPr>
          <p:cNvSpPr>
            <a:spLocks noGrp="1"/>
          </p:cNvSpPr>
          <p:nvPr>
            <p:ph idx="1"/>
          </p:nvPr>
        </p:nvSpPr>
        <p:spPr>
          <a:xfrm>
            <a:off x="913795" y="1745673"/>
            <a:ext cx="10353762" cy="4045527"/>
          </a:xfrm>
        </p:spPr>
        <p:txBody>
          <a:bodyPr/>
          <a:lstStyle/>
          <a:p>
            <a:r>
              <a:rPr lang="sr-Latn-RS" dirty="0">
                <a:latin typeface="Calibri" panose="020F0502020204030204" pitchFamily="34" charset="0"/>
                <a:cs typeface="Calibri" panose="020F0502020204030204" pitchFamily="34" charset="0"/>
              </a:rPr>
              <a:t>Ukoliko želimo da dodajemo ručno neke biblioteke: </a:t>
            </a:r>
            <a:r>
              <a:rPr lang="sr-Latn-RS" dirty="0">
                <a:latin typeface="Calibri" panose="020F0502020204030204" pitchFamily="34" charset="0"/>
                <a:cs typeface="Calibri" panose="020F0502020204030204" pitchFamily="34" charset="0"/>
                <a:hlinkClick r:id="rId2"/>
              </a:rPr>
              <a:t>https://docs.microsoft.com/en-us/cpp/build/adding-references-in-visual-cpp-projects?view=vs-2019</a:t>
            </a:r>
            <a:r>
              <a:rPr lang="sr-Latn-RS" dirty="0">
                <a:latin typeface="Calibri" panose="020F0502020204030204" pitchFamily="34" charset="0"/>
                <a:cs typeface="Calibri" panose="020F0502020204030204" pitchFamily="34" charset="0"/>
              </a:rPr>
              <a:t> </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Ne želimo da korisnici imaju mogućnost da menjaju </a:t>
            </a:r>
            <a:r>
              <a:rPr lang="sr-Latn-RS" dirty="0" err="1">
                <a:latin typeface="Consolas" panose="020B0609020204030204" pitchFamily="49" charset="0"/>
                <a:cs typeface="Calibri" panose="020F0502020204030204" pitchFamily="34" charset="0"/>
              </a:rPr>
              <a:t>main</a:t>
            </a:r>
            <a:r>
              <a:rPr lang="sr-Latn-RS" dirty="0">
                <a:latin typeface="Consolas" panose="020B0609020204030204" pitchFamily="49" charset="0"/>
                <a:cs typeface="Calibri" panose="020F0502020204030204" pitchFamily="34" charset="0"/>
              </a:rPr>
              <a:t>()</a:t>
            </a:r>
          </a:p>
          <a:p>
            <a:endParaRPr lang="sr-Latn-RS"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7AFBAE1F-2ADC-41AB-BE7A-E23E9AB9B954}"/>
              </a:ext>
            </a:extLst>
          </p:cNvPr>
          <p:cNvGrpSpPr/>
          <p:nvPr/>
        </p:nvGrpSpPr>
        <p:grpSpPr>
          <a:xfrm>
            <a:off x="913795" y="3768436"/>
            <a:ext cx="5782482" cy="2412006"/>
            <a:chOff x="913795" y="3749964"/>
            <a:chExt cx="5782482" cy="2412006"/>
          </a:xfrm>
        </p:grpSpPr>
        <p:pic>
          <p:nvPicPr>
            <p:cNvPr id="4" name="Picture 3">
              <a:extLst>
                <a:ext uri="{FF2B5EF4-FFF2-40B4-BE49-F238E27FC236}">
                  <a16:creationId xmlns:a16="http://schemas.microsoft.com/office/drawing/2014/main" id="{AE6E61A2-1228-49EF-A22D-AE71ED25B8B1}"/>
                </a:ext>
              </a:extLst>
            </p:cNvPr>
            <p:cNvPicPr>
              <a:picLocks noChangeAspect="1"/>
            </p:cNvPicPr>
            <p:nvPr/>
          </p:nvPicPr>
          <p:blipFill rotWithShape="1">
            <a:blip r:embed="rId3"/>
            <a:srcRect b="57386"/>
            <a:stretch/>
          </p:blipFill>
          <p:spPr>
            <a:xfrm>
              <a:off x="913795" y="3750595"/>
              <a:ext cx="5782482" cy="2411375"/>
            </a:xfrm>
            <a:prstGeom prst="rect">
              <a:avLst/>
            </a:prstGeom>
          </p:spPr>
        </p:pic>
        <p:sp>
          <p:nvSpPr>
            <p:cNvPr id="6" name="Rectangle: Rounded Corners 5">
              <a:extLst>
                <a:ext uri="{FF2B5EF4-FFF2-40B4-BE49-F238E27FC236}">
                  <a16:creationId xmlns:a16="http://schemas.microsoft.com/office/drawing/2014/main" id="{805CEE3A-6BB2-4002-B1A8-4C5B0335D781}"/>
                </a:ext>
              </a:extLst>
            </p:cNvPr>
            <p:cNvSpPr/>
            <p:nvPr/>
          </p:nvSpPr>
          <p:spPr>
            <a:xfrm>
              <a:off x="924443" y="3749964"/>
              <a:ext cx="747339" cy="26785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sr-Latn-RS"/>
            </a:p>
          </p:txBody>
        </p:sp>
      </p:grpSp>
    </p:spTree>
    <p:extLst>
      <p:ext uri="{BB962C8B-B14F-4D97-AF65-F5344CB8AC3E}">
        <p14:creationId xmlns:p14="http://schemas.microsoft.com/office/powerpoint/2010/main" val="1850093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18F8-68C1-49FA-949C-0A98219F9C64}"/>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Fizika u igrama</a:t>
            </a:r>
          </a:p>
        </p:txBody>
      </p:sp>
      <p:sp>
        <p:nvSpPr>
          <p:cNvPr id="3" name="Content Placeholder 2">
            <a:extLst>
              <a:ext uri="{FF2B5EF4-FFF2-40B4-BE49-F238E27FC236}">
                <a16:creationId xmlns:a16="http://schemas.microsoft.com/office/drawing/2014/main" id="{1329F1E8-5748-4315-9646-6DE5277AD715}"/>
              </a:ext>
            </a:extLst>
          </p:cNvPr>
          <p:cNvSpPr>
            <a:spLocks noGrp="1"/>
          </p:cNvSpPr>
          <p:nvPr>
            <p:ph idx="1"/>
          </p:nvPr>
        </p:nvSpPr>
        <p:spPr>
          <a:xfrm>
            <a:off x="913795" y="1732449"/>
            <a:ext cx="10353762" cy="4588140"/>
          </a:xfrm>
        </p:spPr>
        <p:txBody>
          <a:bodyPr/>
          <a:lstStyle/>
          <a:p>
            <a:pPr>
              <a:lnSpc>
                <a:spcPct val="150000"/>
              </a:lnSpc>
            </a:pPr>
            <a:r>
              <a:rPr lang="sr-Latn-RS" dirty="0">
                <a:latin typeface="Calibri" panose="020F0502020204030204" pitchFamily="34" charset="0"/>
                <a:cs typeface="Calibri" panose="020F0502020204030204" pitchFamily="34" charset="0"/>
              </a:rPr>
              <a:t>Detekcija kolizija između objekata u igri</a:t>
            </a:r>
          </a:p>
          <a:p>
            <a:pPr>
              <a:lnSpc>
                <a:spcPct val="150000"/>
              </a:lnSpc>
            </a:pPr>
            <a:r>
              <a:rPr lang="sr-Latn-RS" dirty="0">
                <a:latin typeface="Calibri" panose="020F0502020204030204" pitchFamily="34" charset="0"/>
                <a:cs typeface="Calibri" panose="020F0502020204030204" pitchFamily="34" charset="0"/>
              </a:rPr>
              <a:t>Simulacija krutih tela</a:t>
            </a:r>
          </a:p>
          <a:p>
            <a:pPr>
              <a:lnSpc>
                <a:spcPct val="150000"/>
              </a:lnSpc>
            </a:pPr>
            <a:r>
              <a:rPr lang="sr-Latn-RS" dirty="0">
                <a:latin typeface="Calibri" panose="020F0502020204030204" pitchFamily="34" charset="0"/>
                <a:cs typeface="Calibri" panose="020F0502020204030204" pitchFamily="34" charset="0"/>
              </a:rPr>
              <a:t>Uništavanje terena, zgrada i drugih objekata</a:t>
            </a:r>
          </a:p>
          <a:p>
            <a:pPr>
              <a:lnSpc>
                <a:spcPct val="150000"/>
              </a:lnSpc>
            </a:pPr>
            <a:r>
              <a:rPr lang="sr-Latn-RS" dirty="0" err="1">
                <a:latin typeface="Calibri" panose="020F0502020204030204" pitchFamily="34" charset="0"/>
                <a:cs typeface="Calibri" panose="020F0502020204030204" pitchFamily="34" charset="0"/>
              </a:rPr>
              <a:t>Raycast</a:t>
            </a:r>
            <a:r>
              <a:rPr lang="sr-Latn-RS" dirty="0">
                <a:latin typeface="Calibri" panose="020F0502020204030204" pitchFamily="34" charset="0"/>
                <a:cs typeface="Calibri" panose="020F0502020204030204" pitchFamily="34" charset="0"/>
              </a:rPr>
              <a:t> i </a:t>
            </a:r>
            <a:r>
              <a:rPr lang="sr-Latn-RS" dirty="0" err="1">
                <a:latin typeface="Calibri" panose="020F0502020204030204" pitchFamily="34" charset="0"/>
                <a:cs typeface="Calibri" panose="020F0502020204030204" pitchFamily="34" charset="0"/>
              </a:rPr>
              <a:t>shape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cast</a:t>
            </a:r>
            <a:endParaRPr lang="sr-Latn-RS" dirty="0">
              <a:latin typeface="Calibri" panose="020F0502020204030204" pitchFamily="34" charset="0"/>
              <a:cs typeface="Calibri" panose="020F0502020204030204" pitchFamily="34" charset="0"/>
            </a:endParaRPr>
          </a:p>
          <a:p>
            <a:pPr>
              <a:lnSpc>
                <a:spcPct val="150000"/>
              </a:lnSpc>
            </a:pPr>
            <a:r>
              <a:rPr lang="sr-Latn-RS" dirty="0" err="1">
                <a:latin typeface="Calibri" panose="020F0502020204030204" pitchFamily="34" charset="0"/>
                <a:cs typeface="Calibri" panose="020F0502020204030204" pitchFamily="34" charset="0"/>
              </a:rPr>
              <a:t>Trigger</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volumes</a:t>
            </a:r>
            <a:endParaRPr lang="sr-Latn-RS" dirty="0">
              <a:latin typeface="Calibri" panose="020F0502020204030204" pitchFamily="34" charset="0"/>
              <a:cs typeface="Calibri" panose="020F0502020204030204" pitchFamily="34" charset="0"/>
            </a:endParaRPr>
          </a:p>
          <a:p>
            <a:pPr>
              <a:lnSpc>
                <a:spcPct val="150000"/>
              </a:lnSpc>
            </a:pPr>
            <a:r>
              <a:rPr lang="sr-Latn-RS" dirty="0">
                <a:latin typeface="Calibri" panose="020F0502020204030204" pitchFamily="34" charset="0"/>
                <a:cs typeface="Calibri" panose="020F0502020204030204" pitchFamily="34" charset="0"/>
              </a:rPr>
              <a:t>Vozila</a:t>
            </a:r>
          </a:p>
          <a:p>
            <a:pPr>
              <a:lnSpc>
                <a:spcPct val="150000"/>
              </a:lnSpc>
            </a:pPr>
            <a:r>
              <a:rPr lang="sr-Latn-RS" dirty="0">
                <a:latin typeface="Calibri" panose="020F0502020204030204" pitchFamily="34" charset="0"/>
                <a:cs typeface="Calibri" panose="020F0502020204030204" pitchFamily="34" charset="0"/>
              </a:rPr>
              <a:t>Simulacija tekstila, kose, fluida</a:t>
            </a:r>
          </a:p>
          <a:p>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8533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A8A6-E42A-4C47-8DC2-17F47DFA5F07}"/>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Game-</a:t>
            </a:r>
            <a:r>
              <a:rPr lang="sr-Latn-RS" dirty="0" err="1">
                <a:latin typeface="Calibri" panose="020F0502020204030204" pitchFamily="34" charset="0"/>
                <a:cs typeface="Calibri" panose="020F0502020204030204" pitchFamily="34" charset="0"/>
              </a:rPr>
              <a:t>specific</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code</a:t>
            </a:r>
            <a:endParaRPr lang="sr-Latn-RS"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8283A0D4-BA25-4EC6-8379-7236CD088FCB}"/>
              </a:ext>
            </a:extLst>
          </p:cNvPr>
          <p:cNvPicPr>
            <a:picLocks noGrp="1" noChangeAspect="1"/>
          </p:cNvPicPr>
          <p:nvPr>
            <p:ph idx="1"/>
          </p:nvPr>
        </p:nvPicPr>
        <p:blipFill>
          <a:blip r:embed="rId3"/>
          <a:stretch>
            <a:fillRect/>
          </a:stretch>
        </p:blipFill>
        <p:spPr>
          <a:xfrm>
            <a:off x="3351996" y="1580050"/>
            <a:ext cx="5488007" cy="2072916"/>
          </a:xfrm>
          <a:prstGeom prst="rect">
            <a:avLst/>
          </a:prstGeom>
        </p:spPr>
      </p:pic>
      <p:pic>
        <p:nvPicPr>
          <p:cNvPr id="6" name="Picture 5">
            <a:extLst>
              <a:ext uri="{FF2B5EF4-FFF2-40B4-BE49-F238E27FC236}">
                <a16:creationId xmlns:a16="http://schemas.microsoft.com/office/drawing/2014/main" id="{66128F3A-3570-4CD0-8A14-78AE5C5B51C3}"/>
              </a:ext>
            </a:extLst>
          </p:cNvPr>
          <p:cNvPicPr>
            <a:picLocks noChangeAspect="1"/>
          </p:cNvPicPr>
          <p:nvPr/>
        </p:nvPicPr>
        <p:blipFill>
          <a:blip r:embed="rId4"/>
          <a:stretch>
            <a:fillRect/>
          </a:stretch>
        </p:blipFill>
        <p:spPr>
          <a:xfrm>
            <a:off x="4233042" y="3929974"/>
            <a:ext cx="3715268" cy="2695951"/>
          </a:xfrm>
          <a:prstGeom prst="rect">
            <a:avLst/>
          </a:prstGeom>
        </p:spPr>
      </p:pic>
    </p:spTree>
    <p:extLst>
      <p:ext uri="{BB962C8B-B14F-4D97-AF65-F5344CB8AC3E}">
        <p14:creationId xmlns:p14="http://schemas.microsoft.com/office/powerpoint/2010/main" val="247525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3BEA1-CF2F-4FB2-93F6-4858F4A730A5}"/>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Fizika u igrama</a:t>
            </a:r>
          </a:p>
        </p:txBody>
      </p:sp>
      <p:sp>
        <p:nvSpPr>
          <p:cNvPr id="3" name="Content Placeholder 2">
            <a:extLst>
              <a:ext uri="{FF2B5EF4-FFF2-40B4-BE49-F238E27FC236}">
                <a16:creationId xmlns:a16="http://schemas.microsoft.com/office/drawing/2014/main" id="{AE9927E0-B329-428B-8F4C-991C2F829EF7}"/>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rPr>
              <a:t>Slobodno kretanje</a:t>
            </a:r>
          </a:p>
          <a:p>
            <a:pPr lvl="1"/>
            <a:r>
              <a:rPr lang="sr-Latn-RS" dirty="0">
                <a:latin typeface="Calibri" panose="020F0502020204030204" pitchFamily="34" charset="0"/>
                <a:cs typeface="Calibri" panose="020F0502020204030204" pitchFamily="34" charset="0"/>
              </a:rPr>
              <a:t>Pozicija, brzina, ubrzanje, sila, masa, inercija, ugaona brzina, obrtni moment</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Interakcija između objekata</a:t>
            </a:r>
          </a:p>
          <a:p>
            <a:pPr lvl="1"/>
            <a:r>
              <a:rPr lang="sr-Latn-RS" dirty="0">
                <a:latin typeface="Calibri" panose="020F0502020204030204" pitchFamily="34" charset="0"/>
                <a:cs typeface="Calibri" panose="020F0502020204030204" pitchFamily="34" charset="0"/>
              </a:rPr>
              <a:t>Statičko trenje, dinamičko trenje, </a:t>
            </a:r>
            <a:r>
              <a:rPr lang="sr-Latn-RS" dirty="0" err="1">
                <a:latin typeface="Calibri" panose="020F0502020204030204" pitchFamily="34" charset="0"/>
                <a:cs typeface="Calibri" panose="020F0502020204030204" pitchFamily="34" charset="0"/>
              </a:rPr>
              <a:t>restitution</a:t>
            </a:r>
            <a:endParaRPr lang="sr-Latn-RS" dirty="0">
              <a:latin typeface="Calibri" panose="020F0502020204030204" pitchFamily="34" charset="0"/>
              <a:cs typeface="Calibri" panose="020F0502020204030204" pitchFamily="34" charset="0"/>
            </a:endParaRPr>
          </a:p>
          <a:p>
            <a:pPr lvl="1"/>
            <a:r>
              <a:rPr lang="sr-Latn-RS" dirty="0" err="1">
                <a:latin typeface="Calibri" panose="020F0502020204030204" pitchFamily="34" charset="0"/>
                <a:cs typeface="Calibri" panose="020F0502020204030204" pitchFamily="34" charset="0"/>
              </a:rPr>
              <a:t>Collision</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mesh</a:t>
            </a:r>
            <a:r>
              <a:rPr lang="sr-Latn-RS" dirty="0">
                <a:latin typeface="Calibri" panose="020F0502020204030204" pitchFamily="34" charset="0"/>
                <a:cs typeface="Calibri" panose="020F0502020204030204" pitchFamily="34" charset="0"/>
              </a:rPr>
              <a:t> (!= </a:t>
            </a:r>
            <a:r>
              <a:rPr lang="sr-Latn-RS" dirty="0" err="1">
                <a:latin typeface="Calibri" panose="020F0502020204030204" pitchFamily="34" charset="0"/>
                <a:cs typeface="Calibri" panose="020F0502020204030204" pitchFamily="34" charset="0"/>
              </a:rPr>
              <a:t>visible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mesh</a:t>
            </a:r>
            <a:r>
              <a:rPr lang="sr-Latn-RS" dirty="0">
                <a:latin typeface="Calibri" panose="020F0502020204030204" pitchFamily="34" charset="0"/>
                <a:cs typeface="Calibri" panose="020F0502020204030204" pitchFamily="34" charset="0"/>
              </a:rPr>
              <a:t>)</a:t>
            </a:r>
          </a:p>
          <a:p>
            <a:pPr lvl="1"/>
            <a:r>
              <a:rPr lang="sr-Latn-RS" dirty="0" err="1">
                <a:latin typeface="Calibri" panose="020F0502020204030204" pitchFamily="34" charset="0"/>
                <a:cs typeface="Calibri" panose="020F0502020204030204" pitchFamily="34" charset="0"/>
              </a:rPr>
              <a:t>Raycast</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Shapecast</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collision</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reporting</a:t>
            </a:r>
            <a:endParaRPr lang="sr-Latn-R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39C7454-5FCF-40F8-8A2C-8A473E831FD3}"/>
              </a:ext>
            </a:extLst>
          </p:cNvPr>
          <p:cNvPicPr>
            <a:picLocks noChangeAspect="1"/>
          </p:cNvPicPr>
          <p:nvPr/>
        </p:nvPicPr>
        <p:blipFill>
          <a:blip r:embed="rId2"/>
          <a:stretch>
            <a:fillRect/>
          </a:stretch>
        </p:blipFill>
        <p:spPr>
          <a:xfrm>
            <a:off x="9622674" y="2082983"/>
            <a:ext cx="2153471" cy="3500399"/>
          </a:xfrm>
          <a:prstGeom prst="rect">
            <a:avLst/>
          </a:prstGeom>
        </p:spPr>
      </p:pic>
      <p:pic>
        <p:nvPicPr>
          <p:cNvPr id="6" name="Picture 5">
            <a:extLst>
              <a:ext uri="{FF2B5EF4-FFF2-40B4-BE49-F238E27FC236}">
                <a16:creationId xmlns:a16="http://schemas.microsoft.com/office/drawing/2014/main" id="{B931EBDE-6B3E-46BA-8845-444788F48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801" y="5047261"/>
            <a:ext cx="3515591" cy="1477818"/>
          </a:xfrm>
          <a:prstGeom prst="rect">
            <a:avLst/>
          </a:prstGeom>
        </p:spPr>
      </p:pic>
      <p:pic>
        <p:nvPicPr>
          <p:cNvPr id="8" name="Picture 7" descr="A picture containing game&#10;&#10;Description automatically generated">
            <a:extLst>
              <a:ext uri="{FF2B5EF4-FFF2-40B4-BE49-F238E27FC236}">
                <a16:creationId xmlns:a16="http://schemas.microsoft.com/office/drawing/2014/main" id="{C1E7CDCF-59D8-49A8-95AD-73D9C058B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108" y="5052291"/>
            <a:ext cx="3282978" cy="1472788"/>
          </a:xfrm>
          <a:prstGeom prst="rect">
            <a:avLst/>
          </a:prstGeom>
        </p:spPr>
      </p:pic>
    </p:spTree>
    <p:extLst>
      <p:ext uri="{BB962C8B-B14F-4D97-AF65-F5344CB8AC3E}">
        <p14:creationId xmlns:p14="http://schemas.microsoft.com/office/powerpoint/2010/main" val="2179989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775A-ACAA-42CF-8CF7-95A32CE3F487}"/>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Uticaj fizike na druge sisteme</a:t>
            </a:r>
          </a:p>
        </p:txBody>
      </p:sp>
      <p:sp>
        <p:nvSpPr>
          <p:cNvPr id="3" name="Content Placeholder 2">
            <a:extLst>
              <a:ext uri="{FF2B5EF4-FFF2-40B4-BE49-F238E27FC236}">
                <a16:creationId xmlns:a16="http://schemas.microsoft.com/office/drawing/2014/main" id="{1DCB775B-D393-4F96-AE8C-C0FD266A930C}"/>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rPr>
              <a:t>Grafika – utiče na </a:t>
            </a:r>
            <a:r>
              <a:rPr lang="sr-Latn-RS" dirty="0" err="1">
                <a:latin typeface="Calibri" panose="020F0502020204030204" pitchFamily="34" charset="0"/>
                <a:cs typeface="Calibri" panose="020F0502020204030204" pitchFamily="34" charset="0"/>
              </a:rPr>
              <a:t>bounding</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volumes</a:t>
            </a:r>
            <a:r>
              <a:rPr lang="sr-Latn-RS" dirty="0">
                <a:latin typeface="Calibri" panose="020F0502020204030204" pitchFamily="34" charset="0"/>
                <a:cs typeface="Calibri" panose="020F0502020204030204" pitchFamily="34" charset="0"/>
              </a:rPr>
              <a:t>, osvetljenje i senke</a:t>
            </a: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Networking</a:t>
            </a:r>
            <a:r>
              <a:rPr lang="sr-Latn-RS" dirty="0">
                <a:latin typeface="Calibri" panose="020F0502020204030204" pitchFamily="34" charset="0"/>
                <a:cs typeface="Calibri" panose="020F0502020204030204" pitchFamily="34" charset="0"/>
              </a:rPr>
              <a:t> – fizika koja utiče na </a:t>
            </a:r>
            <a:r>
              <a:rPr lang="sr-Latn-RS" dirty="0" err="1">
                <a:latin typeface="Calibri" panose="020F0502020204030204" pitchFamily="34" charset="0"/>
                <a:cs typeface="Calibri" panose="020F0502020204030204" pitchFamily="34" charset="0"/>
              </a:rPr>
              <a:t>gemeplay</a:t>
            </a:r>
            <a:r>
              <a:rPr lang="sr-Latn-RS" dirty="0">
                <a:latin typeface="Calibri" panose="020F0502020204030204" pitchFamily="34" charset="0"/>
                <a:cs typeface="Calibri" panose="020F0502020204030204" pitchFamily="34" charset="0"/>
              </a:rPr>
              <a:t> „mora“ da se simulira na serveru</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Snimanje i </a:t>
            </a:r>
            <a:r>
              <a:rPr lang="sr-Latn-RS" dirty="0" err="1">
                <a:latin typeface="Calibri" panose="020F0502020204030204" pitchFamily="34" charset="0"/>
                <a:cs typeface="Calibri" panose="020F0502020204030204" pitchFamily="34" charset="0"/>
              </a:rPr>
              <a:t>playback</a:t>
            </a:r>
            <a:r>
              <a:rPr lang="sr-Latn-RS" dirty="0">
                <a:latin typeface="Calibri" panose="020F0502020204030204" pitchFamily="34" charset="0"/>
                <a:cs typeface="Calibri" panose="020F0502020204030204" pitchFamily="34" charset="0"/>
              </a:rPr>
              <a:t> događaja u igri – Fizika mora biti </a:t>
            </a:r>
            <a:r>
              <a:rPr lang="sr-Latn-RS" dirty="0" err="1">
                <a:latin typeface="Calibri" panose="020F0502020204030204" pitchFamily="34" charset="0"/>
                <a:cs typeface="Calibri" panose="020F0502020204030204" pitchFamily="34" charset="0"/>
              </a:rPr>
              <a:t>deterministička</a:t>
            </a:r>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AI – </a:t>
            </a:r>
            <a:r>
              <a:rPr lang="sr-Latn-RS" dirty="0" err="1">
                <a:latin typeface="Calibri" panose="020F0502020204030204" pitchFamily="34" charset="0"/>
                <a:cs typeface="Calibri" panose="020F0502020204030204" pitchFamily="34" charset="0"/>
              </a:rPr>
              <a:t>pathfinding</a:t>
            </a:r>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Kompleksniji art </a:t>
            </a:r>
            <a:r>
              <a:rPr lang="sr-Latn-RS" dirty="0" err="1">
                <a:latin typeface="Calibri" panose="020F0502020204030204" pitchFamily="34" charset="0"/>
                <a:cs typeface="Calibri" panose="020F0502020204030204" pitchFamily="34" charset="0"/>
              </a:rPr>
              <a:t>pipeline</a:t>
            </a:r>
            <a:r>
              <a:rPr lang="sr-Latn-RS" dirty="0">
                <a:latin typeface="Calibri" panose="020F0502020204030204" pitchFamily="34" charset="0"/>
                <a:cs typeface="Calibri" panose="020F0502020204030204" pitchFamily="34" charset="0"/>
              </a:rPr>
              <a:t> – Objekti moraju da imaju masu, trenje…</a:t>
            </a:r>
          </a:p>
        </p:txBody>
      </p:sp>
    </p:spTree>
    <p:extLst>
      <p:ext uri="{BB962C8B-B14F-4D97-AF65-F5344CB8AC3E}">
        <p14:creationId xmlns:p14="http://schemas.microsoft.com/office/powerpoint/2010/main" val="2658203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altyForkedIridescentshark">
            <a:hlinkClick r:id="" action="ppaction://media"/>
            <a:extLst>
              <a:ext uri="{FF2B5EF4-FFF2-40B4-BE49-F238E27FC236}">
                <a16:creationId xmlns:a16="http://schemas.microsoft.com/office/drawing/2014/main" id="{1A13FB22-A9BD-4312-9D1B-F282C59A64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664"/>
          </a:xfrm>
        </p:spPr>
      </p:pic>
    </p:spTree>
    <p:extLst>
      <p:ext uri="{BB962C8B-B14F-4D97-AF65-F5344CB8AC3E}">
        <p14:creationId xmlns:p14="http://schemas.microsoft.com/office/powerpoint/2010/main" val="94583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8fv770">
            <a:hlinkClick r:id="" action="ppaction://media"/>
            <a:extLst>
              <a:ext uri="{FF2B5EF4-FFF2-40B4-BE49-F238E27FC236}">
                <a16:creationId xmlns:a16="http://schemas.microsoft.com/office/drawing/2014/main" id="{D6835946-62EC-4FC9-8CC6-038A1EAFE0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664"/>
          </a:xfrm>
        </p:spPr>
      </p:pic>
    </p:spTree>
    <p:extLst>
      <p:ext uri="{BB962C8B-B14F-4D97-AF65-F5344CB8AC3E}">
        <p14:creationId xmlns:p14="http://schemas.microsoft.com/office/powerpoint/2010/main" val="115395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SVbmtk">
            <a:hlinkClick r:id="" action="ppaction://media"/>
            <a:extLst>
              <a:ext uri="{FF2B5EF4-FFF2-40B4-BE49-F238E27FC236}">
                <a16:creationId xmlns:a16="http://schemas.microsoft.com/office/drawing/2014/main" id="{C146BD16-B05D-4B4A-B3AD-7B10326BE9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664"/>
          </a:xfrm>
        </p:spPr>
      </p:pic>
    </p:spTree>
    <p:extLst>
      <p:ext uri="{BB962C8B-B14F-4D97-AF65-F5344CB8AC3E}">
        <p14:creationId xmlns:p14="http://schemas.microsoft.com/office/powerpoint/2010/main" val="7588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finiteAchingAngelfish">
            <a:hlinkClick r:id="" action="ppaction://media"/>
            <a:extLst>
              <a:ext uri="{FF2B5EF4-FFF2-40B4-BE49-F238E27FC236}">
                <a16:creationId xmlns:a16="http://schemas.microsoft.com/office/drawing/2014/main" id="{E66F6071-1F19-482C-A4B3-D23D0DBEDE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664"/>
          </a:xfrm>
        </p:spPr>
      </p:pic>
    </p:spTree>
    <p:extLst>
      <p:ext uri="{BB962C8B-B14F-4D97-AF65-F5344CB8AC3E}">
        <p14:creationId xmlns:p14="http://schemas.microsoft.com/office/powerpoint/2010/main" val="179961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04E0CBBD95D04B8A84E98A6227AD15" ma:contentTypeVersion="13" ma:contentTypeDescription="Create a new document." ma:contentTypeScope="" ma:versionID="26ec4c768d85c41a98443a5bc88a01c1">
  <xsd:schema xmlns:xsd="http://www.w3.org/2001/XMLSchema" xmlns:xs="http://www.w3.org/2001/XMLSchema" xmlns:p="http://schemas.microsoft.com/office/2006/metadata/properties" xmlns:ns3="024b1eb6-f664-495d-8647-db6aa2b41110" xmlns:ns4="43f039d6-325b-49db-99b0-9d1b8198b792" targetNamespace="http://schemas.microsoft.com/office/2006/metadata/properties" ma:root="true" ma:fieldsID="9c41acf164818002ed1c53686b7f597c" ns3:_="" ns4:_="">
    <xsd:import namespace="024b1eb6-f664-495d-8647-db6aa2b41110"/>
    <xsd:import namespace="43f039d6-325b-49db-99b0-9d1b8198b79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4b1eb6-f664-495d-8647-db6aa2b411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f039d6-325b-49db-99b0-9d1b8198b79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BEB150-C749-4179-83CC-25CA007A4D76}">
  <ds:schemaRefs>
    <ds:schemaRef ds:uri="http://schemas.microsoft.com/sharepoint/v3/contenttype/forms"/>
  </ds:schemaRefs>
</ds:datastoreItem>
</file>

<file path=customXml/itemProps2.xml><?xml version="1.0" encoding="utf-8"?>
<ds:datastoreItem xmlns:ds="http://schemas.openxmlformats.org/officeDocument/2006/customXml" ds:itemID="{AE3834F9-C778-4DC6-AEE9-86D21ED3E8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4b1eb6-f664-495d-8647-db6aa2b41110"/>
    <ds:schemaRef ds:uri="43f039d6-325b-49db-99b0-9d1b8198b7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3BF998-18EB-4574-9FFA-A1AF84A43567}">
  <ds:schemaRefs>
    <ds:schemaRef ds:uri="http://purl.org/dc/terms/"/>
    <ds:schemaRef ds:uri="http://schemas.microsoft.com/office/2006/documentManagement/types"/>
    <ds:schemaRef ds:uri="43f039d6-325b-49db-99b0-9d1b8198b792"/>
    <ds:schemaRef ds:uri="http://schemas.openxmlformats.org/package/2006/metadata/core-properties"/>
    <ds:schemaRef ds:uri="http://purl.org/dc/elements/1.1/"/>
    <ds:schemaRef ds:uri="024b1eb6-f664-495d-8647-db6aa2b41110"/>
    <ds:schemaRef ds:uri="http://schemas.microsoft.com/office/infopath/2007/PartnerControl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216</TotalTime>
  <Words>1543</Words>
  <Application>Microsoft Office PowerPoint</Application>
  <PresentationFormat>Widescreen</PresentationFormat>
  <Paragraphs>146</Paragraphs>
  <Slides>30</Slides>
  <Notes>11</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Ubisoft Sans</vt:lpstr>
      <vt:lpstr>Calisto MT</vt:lpstr>
      <vt:lpstr>Wingdings 2</vt:lpstr>
      <vt:lpstr>Calibri</vt:lpstr>
      <vt:lpstr>Consolas</vt:lpstr>
      <vt:lpstr>Ubisoft Sans Bold</vt:lpstr>
      <vt:lpstr>Slate</vt:lpstr>
      <vt:lpstr>GAME PROGRAMMING IN C++</vt:lpstr>
      <vt:lpstr>Sitne izmene</vt:lpstr>
      <vt:lpstr>Fizika u igrama</vt:lpstr>
      <vt:lpstr>Fizika u igrama</vt:lpstr>
      <vt:lpstr>Uticaj fizike na druge sisteme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3rd party fizika</vt:lpstr>
      <vt:lpstr>PowerPoint Presentation</vt:lpstr>
      <vt:lpstr>Fizika u našoj igri</vt:lpstr>
      <vt:lpstr>FPS</vt:lpstr>
      <vt:lpstr>FPS</vt:lpstr>
      <vt:lpstr>PowerPoint Presentation</vt:lpstr>
      <vt:lpstr>FPS</vt:lpstr>
      <vt:lpstr>FPS</vt:lpstr>
      <vt:lpstr>FPS</vt:lpstr>
      <vt:lpstr>PowerPoint Presentation</vt:lpstr>
      <vt:lpstr>The Game</vt:lpstr>
      <vt:lpstr>The Game</vt:lpstr>
      <vt:lpstr>The Game</vt:lpstr>
      <vt:lpstr>The Game</vt:lpstr>
      <vt:lpstr>The Game</vt:lpstr>
      <vt:lpstr>Game-specific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PROGRAMMING IN C++</dc:title>
  <dc:creator>Nikola Šobajić</dc:creator>
  <cp:lastModifiedBy>Nikola Šobajić</cp:lastModifiedBy>
  <cp:revision>20</cp:revision>
  <dcterms:created xsi:type="dcterms:W3CDTF">2020-03-30T11:28:52Z</dcterms:created>
  <dcterms:modified xsi:type="dcterms:W3CDTF">2020-03-31T17:10:58Z</dcterms:modified>
</cp:coreProperties>
</file>